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90" r:id="rId2"/>
  </p:sldMasterIdLst>
  <p:notesMasterIdLst>
    <p:notesMasterId r:id="rId66"/>
  </p:notesMasterIdLst>
  <p:sldIdLst>
    <p:sldId id="257" r:id="rId3"/>
    <p:sldId id="2147308963" r:id="rId4"/>
    <p:sldId id="310" r:id="rId5"/>
    <p:sldId id="383" r:id="rId6"/>
    <p:sldId id="2147308962" r:id="rId7"/>
    <p:sldId id="2147308973" r:id="rId8"/>
    <p:sldId id="2147308947" r:id="rId9"/>
    <p:sldId id="393" r:id="rId10"/>
    <p:sldId id="2147308971" r:id="rId11"/>
    <p:sldId id="2147308977" r:id="rId12"/>
    <p:sldId id="429" r:id="rId13"/>
    <p:sldId id="2147308961" r:id="rId14"/>
    <p:sldId id="2147308952" r:id="rId15"/>
    <p:sldId id="2147308964" r:id="rId16"/>
    <p:sldId id="2147308953" r:id="rId17"/>
    <p:sldId id="2147308930" r:id="rId18"/>
    <p:sldId id="2147308974" r:id="rId19"/>
    <p:sldId id="2147308975" r:id="rId20"/>
    <p:sldId id="2147308969" r:id="rId21"/>
    <p:sldId id="425" r:id="rId22"/>
    <p:sldId id="2147308976" r:id="rId23"/>
    <p:sldId id="2147308965" r:id="rId24"/>
    <p:sldId id="584" r:id="rId25"/>
    <p:sldId id="267" r:id="rId26"/>
    <p:sldId id="1083" r:id="rId27"/>
    <p:sldId id="585" r:id="rId28"/>
    <p:sldId id="258" r:id="rId29"/>
    <p:sldId id="266" r:id="rId30"/>
    <p:sldId id="260" r:id="rId31"/>
    <p:sldId id="1084" r:id="rId32"/>
    <p:sldId id="261" r:id="rId33"/>
    <p:sldId id="264" r:id="rId34"/>
    <p:sldId id="1085" r:id="rId35"/>
    <p:sldId id="1098" r:id="rId36"/>
    <p:sldId id="1095" r:id="rId37"/>
    <p:sldId id="2147308949" r:id="rId38"/>
    <p:sldId id="2147308931" r:id="rId39"/>
    <p:sldId id="2147308958" r:id="rId40"/>
    <p:sldId id="262" r:id="rId41"/>
    <p:sldId id="263" r:id="rId42"/>
    <p:sldId id="2147308959" r:id="rId43"/>
    <p:sldId id="2147308960" r:id="rId44"/>
    <p:sldId id="1088" r:id="rId45"/>
    <p:sldId id="2147308968" r:id="rId46"/>
    <p:sldId id="2147308967" r:id="rId47"/>
    <p:sldId id="2147308966" r:id="rId48"/>
    <p:sldId id="467" r:id="rId49"/>
    <p:sldId id="312" r:id="rId50"/>
    <p:sldId id="468" r:id="rId51"/>
    <p:sldId id="471" r:id="rId52"/>
    <p:sldId id="469" r:id="rId53"/>
    <p:sldId id="472" r:id="rId54"/>
    <p:sldId id="470" r:id="rId55"/>
    <p:sldId id="473" r:id="rId56"/>
    <p:sldId id="463" r:id="rId57"/>
    <p:sldId id="392" r:id="rId58"/>
    <p:sldId id="394" r:id="rId59"/>
    <p:sldId id="259" r:id="rId60"/>
    <p:sldId id="305" r:id="rId61"/>
    <p:sldId id="306" r:id="rId62"/>
    <p:sldId id="307" r:id="rId63"/>
    <p:sldId id="315" r:id="rId64"/>
    <p:sldId id="432" r:id="rId6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llemlayout 2 - Marker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yst layout 3 - Markering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02" autoAdjust="0"/>
    <p:restoredTop sz="78329" autoAdjust="0"/>
  </p:normalViewPr>
  <p:slideViewPr>
    <p:cSldViewPr snapToGrid="0">
      <p:cViewPr varScale="1">
        <p:scale>
          <a:sx n="86" d="100"/>
          <a:sy n="86" d="100"/>
        </p:scale>
        <p:origin x="10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_rels/data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sv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diagrams/_rels/drawing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sv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469582-F9F5-49E2-9956-9EFE51372E1C}"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EE7681DD-9D89-4A42-B944-43A86096CAFA}">
      <dgm:prSet/>
      <dgm:spPr/>
      <dgm:t>
        <a:bodyPr/>
        <a:lstStyle/>
        <a:p>
          <a:r>
            <a:rPr lang="da-DK" dirty="0"/>
            <a:t>En klub for de nærmeste kollegaer – altså dem på din </a:t>
          </a:r>
          <a:r>
            <a:rPr lang="da-DK" dirty="0" err="1"/>
            <a:t>arbjedsplads</a:t>
          </a:r>
          <a:endParaRPr lang="en-US" dirty="0"/>
        </a:p>
      </dgm:t>
    </dgm:pt>
    <dgm:pt modelId="{F3A5DC96-8FB1-497F-8816-E23CAB8914A1}" type="parTrans" cxnId="{5C70FFD7-6941-491A-83F5-C3A6F3F658CB}">
      <dgm:prSet/>
      <dgm:spPr/>
      <dgm:t>
        <a:bodyPr/>
        <a:lstStyle/>
        <a:p>
          <a:endParaRPr lang="en-US"/>
        </a:p>
      </dgm:t>
    </dgm:pt>
    <dgm:pt modelId="{794CA300-A67F-48F4-B240-2670E48483D9}" type="sibTrans" cxnId="{5C70FFD7-6941-491A-83F5-C3A6F3F658CB}">
      <dgm:prSet/>
      <dgm:spPr/>
      <dgm:t>
        <a:bodyPr/>
        <a:lstStyle/>
        <a:p>
          <a:endParaRPr lang="en-US"/>
        </a:p>
      </dgm:t>
    </dgm:pt>
    <dgm:pt modelId="{C88165A0-1D16-4A5A-8C74-9B9A73012D1E}">
      <dgm:prSet/>
      <dgm:spPr/>
      <dgm:t>
        <a:bodyPr/>
        <a:lstStyle/>
        <a:p>
          <a:r>
            <a:rPr lang="da-DK" dirty="0"/>
            <a:t>Et klubmøde er lig med et møde i foreningen </a:t>
          </a:r>
        </a:p>
        <a:p>
          <a:r>
            <a:rPr lang="da-DK" dirty="0"/>
            <a:t>(så der er penge at hente)</a:t>
          </a:r>
          <a:endParaRPr lang="en-US" dirty="0"/>
        </a:p>
      </dgm:t>
    </dgm:pt>
    <dgm:pt modelId="{35D7C625-786F-4B7D-8BF3-893181AA6CFD}" type="parTrans" cxnId="{A63A8153-F81C-4201-80F0-83D7D8D8D598}">
      <dgm:prSet/>
      <dgm:spPr/>
      <dgm:t>
        <a:bodyPr/>
        <a:lstStyle/>
        <a:p>
          <a:endParaRPr lang="en-US"/>
        </a:p>
      </dgm:t>
    </dgm:pt>
    <dgm:pt modelId="{C8569284-9BAC-482C-92DF-8ACCEE41C0BA}" type="sibTrans" cxnId="{A63A8153-F81C-4201-80F0-83D7D8D8D598}">
      <dgm:prSet/>
      <dgm:spPr/>
      <dgm:t>
        <a:bodyPr/>
        <a:lstStyle/>
        <a:p>
          <a:endParaRPr lang="en-US"/>
        </a:p>
      </dgm:t>
    </dgm:pt>
    <dgm:pt modelId="{C57C437D-0EEE-4279-88BA-5CA647B1F70E}">
      <dgm:prSet/>
      <dgm:spPr/>
      <dgm:t>
        <a:bodyPr/>
        <a:lstStyle/>
        <a:p>
          <a:r>
            <a:rPr lang="da-DK" dirty="0"/>
            <a:t>Meget uformelt og kræver kun en mail til områdeformanden og at folk er medlem</a:t>
          </a:r>
          <a:endParaRPr lang="en-US" dirty="0"/>
        </a:p>
      </dgm:t>
    </dgm:pt>
    <dgm:pt modelId="{7A44B941-9FAF-4BAE-BC0C-A8E431032B10}" type="parTrans" cxnId="{F3DF2ADD-62F9-4526-94CC-8CC6E0A01382}">
      <dgm:prSet/>
      <dgm:spPr/>
      <dgm:t>
        <a:bodyPr/>
        <a:lstStyle/>
        <a:p>
          <a:endParaRPr lang="en-US"/>
        </a:p>
      </dgm:t>
    </dgm:pt>
    <dgm:pt modelId="{2A31F10D-FA3E-428A-AAAC-223188E0CE1A}" type="sibTrans" cxnId="{F3DF2ADD-62F9-4526-94CC-8CC6E0A01382}">
      <dgm:prSet/>
      <dgm:spPr/>
      <dgm:t>
        <a:bodyPr/>
        <a:lstStyle/>
        <a:p>
          <a:endParaRPr lang="en-US"/>
        </a:p>
      </dgm:t>
    </dgm:pt>
    <dgm:pt modelId="{ABFE22A1-2C8B-4A7A-83FD-BB29621D6783}">
      <dgm:prSet/>
      <dgm:spPr/>
      <dgm:t>
        <a:bodyPr/>
        <a:lstStyle/>
        <a:p>
          <a:r>
            <a:rPr lang="da-DK"/>
            <a:t>Man kan sætte alt på dagsorden – både det faglige, arbejdsfællesskabet eller det sociale fællesskab på arbejdspladsen. </a:t>
          </a:r>
          <a:endParaRPr lang="en-US"/>
        </a:p>
      </dgm:t>
    </dgm:pt>
    <dgm:pt modelId="{6732FDD0-9622-428B-B77D-68BA1E6B156B}" type="parTrans" cxnId="{7193D24B-0929-4343-869D-23ADC6BC4BD1}">
      <dgm:prSet/>
      <dgm:spPr/>
      <dgm:t>
        <a:bodyPr/>
        <a:lstStyle/>
        <a:p>
          <a:endParaRPr lang="en-US"/>
        </a:p>
      </dgm:t>
    </dgm:pt>
    <dgm:pt modelId="{007F2DBE-AFE3-4EAB-8AF7-F83C248D47DF}" type="sibTrans" cxnId="{7193D24B-0929-4343-869D-23ADC6BC4BD1}">
      <dgm:prSet/>
      <dgm:spPr/>
      <dgm:t>
        <a:bodyPr/>
        <a:lstStyle/>
        <a:p>
          <a:endParaRPr lang="en-US"/>
        </a:p>
      </dgm:t>
    </dgm:pt>
    <dgm:pt modelId="{472488B0-EB26-4437-A895-C6C995889698}" type="pres">
      <dgm:prSet presAssocID="{44469582-F9F5-49E2-9956-9EFE51372E1C}" presName="linear" presStyleCnt="0">
        <dgm:presLayoutVars>
          <dgm:animLvl val="lvl"/>
          <dgm:resizeHandles val="exact"/>
        </dgm:presLayoutVars>
      </dgm:prSet>
      <dgm:spPr/>
    </dgm:pt>
    <dgm:pt modelId="{BE23D251-9CC4-475E-9221-F507627946B7}" type="pres">
      <dgm:prSet presAssocID="{EE7681DD-9D89-4A42-B944-43A86096CAFA}" presName="parentText" presStyleLbl="node1" presStyleIdx="0" presStyleCnt="4">
        <dgm:presLayoutVars>
          <dgm:chMax val="0"/>
          <dgm:bulletEnabled val="1"/>
        </dgm:presLayoutVars>
      </dgm:prSet>
      <dgm:spPr/>
    </dgm:pt>
    <dgm:pt modelId="{69E08230-8D4D-437A-933F-BE5F8621F3B4}" type="pres">
      <dgm:prSet presAssocID="{794CA300-A67F-48F4-B240-2670E48483D9}" presName="spacer" presStyleCnt="0"/>
      <dgm:spPr/>
    </dgm:pt>
    <dgm:pt modelId="{85EE620A-BD19-4C05-85FF-3F5C40BF3120}" type="pres">
      <dgm:prSet presAssocID="{C88165A0-1D16-4A5A-8C74-9B9A73012D1E}" presName="parentText" presStyleLbl="node1" presStyleIdx="1" presStyleCnt="4">
        <dgm:presLayoutVars>
          <dgm:chMax val="0"/>
          <dgm:bulletEnabled val="1"/>
        </dgm:presLayoutVars>
      </dgm:prSet>
      <dgm:spPr/>
    </dgm:pt>
    <dgm:pt modelId="{959405B7-6FE5-4DD8-98D3-CE22697788E6}" type="pres">
      <dgm:prSet presAssocID="{C8569284-9BAC-482C-92DF-8ACCEE41C0BA}" presName="spacer" presStyleCnt="0"/>
      <dgm:spPr/>
    </dgm:pt>
    <dgm:pt modelId="{3540D516-C36E-448D-84F9-8054B40432C3}" type="pres">
      <dgm:prSet presAssocID="{C57C437D-0EEE-4279-88BA-5CA647B1F70E}" presName="parentText" presStyleLbl="node1" presStyleIdx="2" presStyleCnt="4">
        <dgm:presLayoutVars>
          <dgm:chMax val="0"/>
          <dgm:bulletEnabled val="1"/>
        </dgm:presLayoutVars>
      </dgm:prSet>
      <dgm:spPr/>
    </dgm:pt>
    <dgm:pt modelId="{9AC3F2F5-3B37-4E7D-A508-A49E532E4F8D}" type="pres">
      <dgm:prSet presAssocID="{2A31F10D-FA3E-428A-AAAC-223188E0CE1A}" presName="spacer" presStyleCnt="0"/>
      <dgm:spPr/>
    </dgm:pt>
    <dgm:pt modelId="{E5413C2B-2120-4BDF-8CD4-8EBA12858D81}" type="pres">
      <dgm:prSet presAssocID="{ABFE22A1-2C8B-4A7A-83FD-BB29621D6783}" presName="parentText" presStyleLbl="node1" presStyleIdx="3" presStyleCnt="4">
        <dgm:presLayoutVars>
          <dgm:chMax val="0"/>
          <dgm:bulletEnabled val="1"/>
        </dgm:presLayoutVars>
      </dgm:prSet>
      <dgm:spPr/>
    </dgm:pt>
  </dgm:ptLst>
  <dgm:cxnLst>
    <dgm:cxn modelId="{7193D24B-0929-4343-869D-23ADC6BC4BD1}" srcId="{44469582-F9F5-49E2-9956-9EFE51372E1C}" destId="{ABFE22A1-2C8B-4A7A-83FD-BB29621D6783}" srcOrd="3" destOrd="0" parTransId="{6732FDD0-9622-428B-B77D-68BA1E6B156B}" sibTransId="{007F2DBE-AFE3-4EAB-8AF7-F83C248D47DF}"/>
    <dgm:cxn modelId="{A63A8153-F81C-4201-80F0-83D7D8D8D598}" srcId="{44469582-F9F5-49E2-9956-9EFE51372E1C}" destId="{C88165A0-1D16-4A5A-8C74-9B9A73012D1E}" srcOrd="1" destOrd="0" parTransId="{35D7C625-786F-4B7D-8BF3-893181AA6CFD}" sibTransId="{C8569284-9BAC-482C-92DF-8ACCEE41C0BA}"/>
    <dgm:cxn modelId="{3501CE56-625B-4D93-A1A8-A88AF6F39AD6}" type="presOf" srcId="{C57C437D-0EEE-4279-88BA-5CA647B1F70E}" destId="{3540D516-C36E-448D-84F9-8054B40432C3}" srcOrd="0" destOrd="0" presId="urn:microsoft.com/office/officeart/2005/8/layout/vList2"/>
    <dgm:cxn modelId="{04BFBD82-1B7D-45F0-920C-3534B2213F06}" type="presOf" srcId="{44469582-F9F5-49E2-9956-9EFE51372E1C}" destId="{472488B0-EB26-4437-A895-C6C995889698}" srcOrd="0" destOrd="0" presId="urn:microsoft.com/office/officeart/2005/8/layout/vList2"/>
    <dgm:cxn modelId="{73599389-E7A4-460E-95F9-A02540E6E9C1}" type="presOf" srcId="{ABFE22A1-2C8B-4A7A-83FD-BB29621D6783}" destId="{E5413C2B-2120-4BDF-8CD4-8EBA12858D81}" srcOrd="0" destOrd="0" presId="urn:microsoft.com/office/officeart/2005/8/layout/vList2"/>
    <dgm:cxn modelId="{375C469F-016D-4618-841A-D5A8E6DD1F29}" type="presOf" srcId="{EE7681DD-9D89-4A42-B944-43A86096CAFA}" destId="{BE23D251-9CC4-475E-9221-F507627946B7}" srcOrd="0" destOrd="0" presId="urn:microsoft.com/office/officeart/2005/8/layout/vList2"/>
    <dgm:cxn modelId="{2F7745BD-F257-4BBE-AB22-F5EA0220F3F1}" type="presOf" srcId="{C88165A0-1D16-4A5A-8C74-9B9A73012D1E}" destId="{85EE620A-BD19-4C05-85FF-3F5C40BF3120}" srcOrd="0" destOrd="0" presId="urn:microsoft.com/office/officeart/2005/8/layout/vList2"/>
    <dgm:cxn modelId="{5C70FFD7-6941-491A-83F5-C3A6F3F658CB}" srcId="{44469582-F9F5-49E2-9956-9EFE51372E1C}" destId="{EE7681DD-9D89-4A42-B944-43A86096CAFA}" srcOrd="0" destOrd="0" parTransId="{F3A5DC96-8FB1-497F-8816-E23CAB8914A1}" sibTransId="{794CA300-A67F-48F4-B240-2670E48483D9}"/>
    <dgm:cxn modelId="{F3DF2ADD-62F9-4526-94CC-8CC6E0A01382}" srcId="{44469582-F9F5-49E2-9956-9EFE51372E1C}" destId="{C57C437D-0EEE-4279-88BA-5CA647B1F70E}" srcOrd="2" destOrd="0" parTransId="{7A44B941-9FAF-4BAE-BC0C-A8E431032B10}" sibTransId="{2A31F10D-FA3E-428A-AAAC-223188E0CE1A}"/>
    <dgm:cxn modelId="{14DC2CF4-4CF5-4AAC-9FC7-74773CFD2527}" type="presParOf" srcId="{472488B0-EB26-4437-A895-C6C995889698}" destId="{BE23D251-9CC4-475E-9221-F507627946B7}" srcOrd="0" destOrd="0" presId="urn:microsoft.com/office/officeart/2005/8/layout/vList2"/>
    <dgm:cxn modelId="{0EAC7F2E-5703-40E4-B5E4-E40E6CE56AF7}" type="presParOf" srcId="{472488B0-EB26-4437-A895-C6C995889698}" destId="{69E08230-8D4D-437A-933F-BE5F8621F3B4}" srcOrd="1" destOrd="0" presId="urn:microsoft.com/office/officeart/2005/8/layout/vList2"/>
    <dgm:cxn modelId="{CDEB2333-C6EA-435C-9487-96C38C477F35}" type="presParOf" srcId="{472488B0-EB26-4437-A895-C6C995889698}" destId="{85EE620A-BD19-4C05-85FF-3F5C40BF3120}" srcOrd="2" destOrd="0" presId="urn:microsoft.com/office/officeart/2005/8/layout/vList2"/>
    <dgm:cxn modelId="{4C48D76D-9A59-479A-95D8-E5DD34FD68AC}" type="presParOf" srcId="{472488B0-EB26-4437-A895-C6C995889698}" destId="{959405B7-6FE5-4DD8-98D3-CE22697788E6}" srcOrd="3" destOrd="0" presId="urn:microsoft.com/office/officeart/2005/8/layout/vList2"/>
    <dgm:cxn modelId="{9026EF78-61F6-467E-9EE3-56C83D3120CA}" type="presParOf" srcId="{472488B0-EB26-4437-A895-C6C995889698}" destId="{3540D516-C36E-448D-84F9-8054B40432C3}" srcOrd="4" destOrd="0" presId="urn:microsoft.com/office/officeart/2005/8/layout/vList2"/>
    <dgm:cxn modelId="{6E52510A-ED82-4919-BC4E-9010D53ECB11}" type="presParOf" srcId="{472488B0-EB26-4437-A895-C6C995889698}" destId="{9AC3F2F5-3B37-4E7D-A508-A49E532E4F8D}" srcOrd="5" destOrd="0" presId="urn:microsoft.com/office/officeart/2005/8/layout/vList2"/>
    <dgm:cxn modelId="{1A3C8BEC-9246-45BD-9948-85A86B25E1EF}" type="presParOf" srcId="{472488B0-EB26-4437-A895-C6C995889698}" destId="{E5413C2B-2120-4BDF-8CD4-8EBA12858D81}"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B1F63A-0AC7-4791-98CC-05DADB6468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F4437CA-6785-4094-8C8E-C088CDC5AFAA}">
      <dgm:prSet/>
      <dgm:spPr/>
      <dgm:t>
        <a:bodyPr/>
        <a:lstStyle/>
        <a:p>
          <a:r>
            <a:rPr lang="da-DK" b="1"/>
            <a:t>Netværk</a:t>
          </a:r>
          <a:endParaRPr lang="en-US"/>
        </a:p>
      </dgm:t>
    </dgm:pt>
    <dgm:pt modelId="{F899F251-218D-4B45-8429-D4DC8A167703}" type="parTrans" cxnId="{DB353180-76D9-4D82-A09D-FD91555999DB}">
      <dgm:prSet/>
      <dgm:spPr/>
      <dgm:t>
        <a:bodyPr/>
        <a:lstStyle/>
        <a:p>
          <a:endParaRPr lang="en-US"/>
        </a:p>
      </dgm:t>
    </dgm:pt>
    <dgm:pt modelId="{31962C22-A5BF-42BC-A39B-4E96D41C949E}" type="sibTrans" cxnId="{DB353180-76D9-4D82-A09D-FD91555999DB}">
      <dgm:prSet/>
      <dgm:spPr/>
      <dgm:t>
        <a:bodyPr/>
        <a:lstStyle/>
        <a:p>
          <a:endParaRPr lang="en-US"/>
        </a:p>
      </dgm:t>
    </dgm:pt>
    <dgm:pt modelId="{F6198FE0-50AB-43C9-9F3D-656D949DFDF2}">
      <dgm:prSet/>
      <dgm:spPr/>
      <dgm:t>
        <a:bodyPr/>
        <a:lstStyle/>
        <a:p>
          <a:r>
            <a:rPr lang="da-DK" dirty="0"/>
            <a:t>Uformel forum, som kan samles om de faglige emner, som der er fælles interesse for. </a:t>
          </a:r>
          <a:endParaRPr lang="en-US" dirty="0"/>
        </a:p>
      </dgm:t>
    </dgm:pt>
    <dgm:pt modelId="{B4EC54B7-907D-446A-9178-7E78F015BE41}" type="parTrans" cxnId="{53D52B43-F28A-4004-B4ED-96B141EAB518}">
      <dgm:prSet/>
      <dgm:spPr/>
      <dgm:t>
        <a:bodyPr/>
        <a:lstStyle/>
        <a:p>
          <a:endParaRPr lang="en-US"/>
        </a:p>
      </dgm:t>
    </dgm:pt>
    <dgm:pt modelId="{302DC760-8F39-41C7-BCD8-B1B2032E8A5F}" type="sibTrans" cxnId="{53D52B43-F28A-4004-B4ED-96B141EAB518}">
      <dgm:prSet/>
      <dgm:spPr/>
      <dgm:t>
        <a:bodyPr/>
        <a:lstStyle/>
        <a:p>
          <a:endParaRPr lang="en-US"/>
        </a:p>
      </dgm:t>
    </dgm:pt>
    <dgm:pt modelId="{733C27A0-9C99-45C5-95D2-8CC6B507F08D}">
      <dgm:prSet/>
      <dgm:spPr/>
      <dgm:t>
        <a:bodyPr/>
        <a:lstStyle/>
        <a:p>
          <a:r>
            <a:rPr lang="da-DK" dirty="0"/>
            <a:t>Netværk kan hurtigt sættes i søen og kan nemt opløses, hvis formålet er udtjent</a:t>
          </a:r>
          <a:endParaRPr lang="en-US" dirty="0"/>
        </a:p>
      </dgm:t>
    </dgm:pt>
    <dgm:pt modelId="{96DFF759-7E70-4D98-98FC-9993F020C007}" type="parTrans" cxnId="{8DC4850E-737C-46F6-A68D-68A8563221EC}">
      <dgm:prSet/>
      <dgm:spPr/>
      <dgm:t>
        <a:bodyPr/>
        <a:lstStyle/>
        <a:p>
          <a:endParaRPr lang="en-US"/>
        </a:p>
      </dgm:t>
    </dgm:pt>
    <dgm:pt modelId="{03976852-5EA6-4CC8-A58A-3D1A55B35018}" type="sibTrans" cxnId="{8DC4850E-737C-46F6-A68D-68A8563221EC}">
      <dgm:prSet/>
      <dgm:spPr/>
      <dgm:t>
        <a:bodyPr/>
        <a:lstStyle/>
        <a:p>
          <a:endParaRPr lang="en-US"/>
        </a:p>
      </dgm:t>
    </dgm:pt>
    <dgm:pt modelId="{2C955D97-66EA-4F22-A810-78E232403424}" type="pres">
      <dgm:prSet presAssocID="{0CB1F63A-0AC7-4791-98CC-05DADB6468B5}" presName="linear" presStyleCnt="0">
        <dgm:presLayoutVars>
          <dgm:animLvl val="lvl"/>
          <dgm:resizeHandles val="exact"/>
        </dgm:presLayoutVars>
      </dgm:prSet>
      <dgm:spPr/>
    </dgm:pt>
    <dgm:pt modelId="{B4D64BA0-B138-42C9-A5CB-F566EEE464D6}" type="pres">
      <dgm:prSet presAssocID="{BF4437CA-6785-4094-8C8E-C088CDC5AFAA}" presName="parentText" presStyleLbl="node1" presStyleIdx="0" presStyleCnt="3" custLinFactNeighborX="-1247" custLinFactNeighborY="-13149">
        <dgm:presLayoutVars>
          <dgm:chMax val="0"/>
          <dgm:bulletEnabled val="1"/>
        </dgm:presLayoutVars>
      </dgm:prSet>
      <dgm:spPr/>
    </dgm:pt>
    <dgm:pt modelId="{DF4DE466-0C07-459B-9E6E-EF6875EEC54E}" type="pres">
      <dgm:prSet presAssocID="{31962C22-A5BF-42BC-A39B-4E96D41C949E}" presName="spacer" presStyleCnt="0"/>
      <dgm:spPr/>
    </dgm:pt>
    <dgm:pt modelId="{6C64F7D6-18D0-4295-B18C-B970EC15254A}" type="pres">
      <dgm:prSet presAssocID="{F6198FE0-50AB-43C9-9F3D-656D949DFDF2}" presName="parentText" presStyleLbl="node1" presStyleIdx="1" presStyleCnt="3">
        <dgm:presLayoutVars>
          <dgm:chMax val="0"/>
          <dgm:bulletEnabled val="1"/>
        </dgm:presLayoutVars>
      </dgm:prSet>
      <dgm:spPr/>
    </dgm:pt>
    <dgm:pt modelId="{B501D925-8828-4BF9-8D5F-241D962D9DD0}" type="pres">
      <dgm:prSet presAssocID="{302DC760-8F39-41C7-BCD8-B1B2032E8A5F}" presName="spacer" presStyleCnt="0"/>
      <dgm:spPr/>
    </dgm:pt>
    <dgm:pt modelId="{B64B028B-8A60-4BFE-8B85-FE43FB2D5C41}" type="pres">
      <dgm:prSet presAssocID="{733C27A0-9C99-45C5-95D2-8CC6B507F08D}" presName="parentText" presStyleLbl="node1" presStyleIdx="2" presStyleCnt="3">
        <dgm:presLayoutVars>
          <dgm:chMax val="0"/>
          <dgm:bulletEnabled val="1"/>
        </dgm:presLayoutVars>
      </dgm:prSet>
      <dgm:spPr/>
    </dgm:pt>
  </dgm:ptLst>
  <dgm:cxnLst>
    <dgm:cxn modelId="{8DC4850E-737C-46F6-A68D-68A8563221EC}" srcId="{0CB1F63A-0AC7-4791-98CC-05DADB6468B5}" destId="{733C27A0-9C99-45C5-95D2-8CC6B507F08D}" srcOrd="2" destOrd="0" parTransId="{96DFF759-7E70-4D98-98FC-9993F020C007}" sibTransId="{03976852-5EA6-4CC8-A58A-3D1A55B35018}"/>
    <dgm:cxn modelId="{677B4B1E-45D4-4EF9-8A6A-35B6F95A3ED2}" type="presOf" srcId="{BF4437CA-6785-4094-8C8E-C088CDC5AFAA}" destId="{B4D64BA0-B138-42C9-A5CB-F566EEE464D6}" srcOrd="0" destOrd="0" presId="urn:microsoft.com/office/officeart/2005/8/layout/vList2"/>
    <dgm:cxn modelId="{53D52B43-F28A-4004-B4ED-96B141EAB518}" srcId="{0CB1F63A-0AC7-4791-98CC-05DADB6468B5}" destId="{F6198FE0-50AB-43C9-9F3D-656D949DFDF2}" srcOrd="1" destOrd="0" parTransId="{B4EC54B7-907D-446A-9178-7E78F015BE41}" sibTransId="{302DC760-8F39-41C7-BCD8-B1B2032E8A5F}"/>
    <dgm:cxn modelId="{27E00D69-49D2-4A97-857E-ADAEFA3A0F7C}" type="presOf" srcId="{733C27A0-9C99-45C5-95D2-8CC6B507F08D}" destId="{B64B028B-8A60-4BFE-8B85-FE43FB2D5C41}" srcOrd="0" destOrd="0" presId="urn:microsoft.com/office/officeart/2005/8/layout/vList2"/>
    <dgm:cxn modelId="{FFA49F4A-1845-41ED-ADE0-13D476013DB1}" type="presOf" srcId="{0CB1F63A-0AC7-4791-98CC-05DADB6468B5}" destId="{2C955D97-66EA-4F22-A810-78E232403424}" srcOrd="0" destOrd="0" presId="urn:microsoft.com/office/officeart/2005/8/layout/vList2"/>
    <dgm:cxn modelId="{DB353180-76D9-4D82-A09D-FD91555999DB}" srcId="{0CB1F63A-0AC7-4791-98CC-05DADB6468B5}" destId="{BF4437CA-6785-4094-8C8E-C088CDC5AFAA}" srcOrd="0" destOrd="0" parTransId="{F899F251-218D-4B45-8429-D4DC8A167703}" sibTransId="{31962C22-A5BF-42BC-A39B-4E96D41C949E}"/>
    <dgm:cxn modelId="{077AB4B3-29BC-4B92-B0A3-825B1114D8A0}" type="presOf" srcId="{F6198FE0-50AB-43C9-9F3D-656D949DFDF2}" destId="{6C64F7D6-18D0-4295-B18C-B970EC15254A}" srcOrd="0" destOrd="0" presId="urn:microsoft.com/office/officeart/2005/8/layout/vList2"/>
    <dgm:cxn modelId="{B33785DD-ADD8-490E-A5A3-FF223316019B}" type="presParOf" srcId="{2C955D97-66EA-4F22-A810-78E232403424}" destId="{B4D64BA0-B138-42C9-A5CB-F566EEE464D6}" srcOrd="0" destOrd="0" presId="urn:microsoft.com/office/officeart/2005/8/layout/vList2"/>
    <dgm:cxn modelId="{E65E3855-D491-46CE-B804-58F1CD945984}" type="presParOf" srcId="{2C955D97-66EA-4F22-A810-78E232403424}" destId="{DF4DE466-0C07-459B-9E6E-EF6875EEC54E}" srcOrd="1" destOrd="0" presId="urn:microsoft.com/office/officeart/2005/8/layout/vList2"/>
    <dgm:cxn modelId="{953C4AF8-EFA3-41D8-9DFC-7E231BA9D438}" type="presParOf" srcId="{2C955D97-66EA-4F22-A810-78E232403424}" destId="{6C64F7D6-18D0-4295-B18C-B970EC15254A}" srcOrd="2" destOrd="0" presId="urn:microsoft.com/office/officeart/2005/8/layout/vList2"/>
    <dgm:cxn modelId="{E6F64B31-3B2F-48CB-96B8-4459E5FC62F3}" type="presParOf" srcId="{2C955D97-66EA-4F22-A810-78E232403424}" destId="{B501D925-8828-4BF9-8D5F-241D962D9DD0}" srcOrd="3" destOrd="0" presId="urn:microsoft.com/office/officeart/2005/8/layout/vList2"/>
    <dgm:cxn modelId="{4977F738-A46F-42FE-853F-34B441A224BF}" type="presParOf" srcId="{2C955D97-66EA-4F22-A810-78E232403424}" destId="{B64B028B-8A60-4BFE-8B85-FE43FB2D5C4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9D0B7A-100C-4CC8-B356-7A6804DCEA0C}"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E3010922-F72C-4F74-B204-E889B2DFE93D}">
      <dgm:prSet/>
      <dgm:spPr/>
      <dgm:t>
        <a:bodyPr/>
        <a:lstStyle/>
        <a:p>
          <a:r>
            <a:rPr lang="da-DK" u="sng" baseline="0"/>
            <a:t>Generalforsamlingerne:</a:t>
          </a:r>
          <a:endParaRPr lang="en-US"/>
        </a:p>
      </dgm:t>
    </dgm:pt>
    <dgm:pt modelId="{AD3EFD87-DB46-4B55-95EC-9609D009FBF2}" type="parTrans" cxnId="{F83C71DC-CC77-45D3-8598-2DDA2C7FEBBC}">
      <dgm:prSet/>
      <dgm:spPr/>
      <dgm:t>
        <a:bodyPr/>
        <a:lstStyle/>
        <a:p>
          <a:endParaRPr lang="en-US"/>
        </a:p>
      </dgm:t>
    </dgm:pt>
    <dgm:pt modelId="{FBE0EB8F-86E5-4770-BBDA-E9760056BF2D}" type="sibTrans" cxnId="{F83C71DC-CC77-45D3-8598-2DDA2C7FEBBC}">
      <dgm:prSet/>
      <dgm:spPr/>
      <dgm:t>
        <a:bodyPr/>
        <a:lstStyle/>
        <a:p>
          <a:endParaRPr lang="en-US"/>
        </a:p>
      </dgm:t>
    </dgm:pt>
    <dgm:pt modelId="{C853833A-6355-424D-BBB5-CAB9757E4E06}">
      <dgm:prSet/>
      <dgm:spPr/>
      <dgm:t>
        <a:bodyPr/>
        <a:lstStyle/>
        <a:p>
          <a:r>
            <a:rPr lang="da-DK" baseline="0"/>
            <a:t>Er fagområdets øverste myndighed</a:t>
          </a:r>
          <a:endParaRPr lang="en-US"/>
        </a:p>
      </dgm:t>
    </dgm:pt>
    <dgm:pt modelId="{77C915F6-AF71-492D-8B82-9708660887E0}" type="parTrans" cxnId="{84F664AE-5B0E-440D-9FAC-36DFB0EF9DF4}">
      <dgm:prSet/>
      <dgm:spPr/>
      <dgm:t>
        <a:bodyPr/>
        <a:lstStyle/>
        <a:p>
          <a:endParaRPr lang="en-US"/>
        </a:p>
      </dgm:t>
    </dgm:pt>
    <dgm:pt modelId="{75F1F450-0E54-4653-8092-EFBAC55560EB}" type="sibTrans" cxnId="{84F664AE-5B0E-440D-9FAC-36DFB0EF9DF4}">
      <dgm:prSet/>
      <dgm:spPr/>
      <dgm:t>
        <a:bodyPr/>
        <a:lstStyle/>
        <a:p>
          <a:endParaRPr lang="en-US"/>
        </a:p>
      </dgm:t>
    </dgm:pt>
    <dgm:pt modelId="{68E7AF59-9378-4906-A52E-CDE8F61D6110}">
      <dgm:prSet/>
      <dgm:spPr/>
      <dgm:t>
        <a:bodyPr/>
        <a:lstStyle/>
        <a:p>
          <a:r>
            <a:rPr lang="da-DK" baseline="0"/>
            <a:t>Drøfter og beslutter politisk program hvert 2. år (september)</a:t>
          </a:r>
          <a:endParaRPr lang="en-US"/>
        </a:p>
      </dgm:t>
    </dgm:pt>
    <dgm:pt modelId="{C6B7907D-C3E7-4043-9FFA-904D79641BF8}" type="parTrans" cxnId="{57284401-0CFA-44DB-9561-9CB65613E6F4}">
      <dgm:prSet/>
      <dgm:spPr/>
      <dgm:t>
        <a:bodyPr/>
        <a:lstStyle/>
        <a:p>
          <a:endParaRPr lang="en-US"/>
        </a:p>
      </dgm:t>
    </dgm:pt>
    <dgm:pt modelId="{9C497C2F-F253-48B5-AF9D-3E99485FDDEC}" type="sibTrans" cxnId="{57284401-0CFA-44DB-9561-9CB65613E6F4}">
      <dgm:prSet/>
      <dgm:spPr/>
      <dgm:t>
        <a:bodyPr/>
        <a:lstStyle/>
        <a:p>
          <a:endParaRPr lang="en-US"/>
        </a:p>
      </dgm:t>
    </dgm:pt>
    <dgm:pt modelId="{22EB0DE4-BEC6-4A37-BEF2-16D530596E66}">
      <dgm:prSet/>
      <dgm:spPr/>
      <dgm:t>
        <a:bodyPr/>
        <a:lstStyle/>
        <a:p>
          <a:r>
            <a:rPr lang="da-DK" baseline="0"/>
            <a:t>Vælger formand, kasserer og bestyrelse</a:t>
          </a:r>
          <a:endParaRPr lang="en-US"/>
        </a:p>
      </dgm:t>
    </dgm:pt>
    <dgm:pt modelId="{21FC69A4-29E7-4920-A4F6-A8701DFEDE27}" type="parTrans" cxnId="{9D0A802A-C9C9-4D69-B20C-388E31E8B0E1}">
      <dgm:prSet/>
      <dgm:spPr/>
      <dgm:t>
        <a:bodyPr/>
        <a:lstStyle/>
        <a:p>
          <a:endParaRPr lang="en-US"/>
        </a:p>
      </dgm:t>
    </dgm:pt>
    <dgm:pt modelId="{3D0870EE-48BB-46B7-8280-C86F9A93BFA6}" type="sibTrans" cxnId="{9D0A802A-C9C9-4D69-B20C-388E31E8B0E1}">
      <dgm:prSet/>
      <dgm:spPr/>
      <dgm:t>
        <a:bodyPr/>
        <a:lstStyle/>
        <a:p>
          <a:endParaRPr lang="en-US"/>
        </a:p>
      </dgm:t>
    </dgm:pt>
    <dgm:pt modelId="{613A3216-D123-4637-AD5D-43AF19DB515D}">
      <dgm:prSet/>
      <dgm:spPr/>
      <dgm:t>
        <a:bodyPr/>
        <a:lstStyle/>
        <a:p>
          <a:r>
            <a:rPr lang="da-DK" u="sng" baseline="0"/>
            <a:t>Bestyrelserne:</a:t>
          </a:r>
          <a:endParaRPr lang="en-US"/>
        </a:p>
      </dgm:t>
    </dgm:pt>
    <dgm:pt modelId="{B84BD534-1F32-4BB8-AA2B-D6B26C8FAD9B}" type="parTrans" cxnId="{D711D777-5044-4107-AD16-818355878901}">
      <dgm:prSet/>
      <dgm:spPr/>
      <dgm:t>
        <a:bodyPr/>
        <a:lstStyle/>
        <a:p>
          <a:endParaRPr lang="en-US"/>
        </a:p>
      </dgm:t>
    </dgm:pt>
    <dgm:pt modelId="{0BFA26F7-E201-402A-8D02-FB29C3F7983B}" type="sibTrans" cxnId="{D711D777-5044-4107-AD16-818355878901}">
      <dgm:prSet/>
      <dgm:spPr/>
      <dgm:t>
        <a:bodyPr/>
        <a:lstStyle/>
        <a:p>
          <a:endParaRPr lang="en-US"/>
        </a:p>
      </dgm:t>
    </dgm:pt>
    <dgm:pt modelId="{87AA1214-C6DA-42BD-8117-82E541405C9A}">
      <dgm:prSet/>
      <dgm:spPr/>
      <dgm:t>
        <a:bodyPr/>
        <a:lstStyle/>
        <a:p>
          <a:r>
            <a:rPr lang="da-DK" baseline="0"/>
            <a:t>Leder fagområdet</a:t>
          </a:r>
          <a:endParaRPr lang="en-US"/>
        </a:p>
      </dgm:t>
    </dgm:pt>
    <dgm:pt modelId="{EF62C68A-D372-4A3E-B7E4-67E6F699CB55}" type="parTrans" cxnId="{1064F7E6-973F-4523-B5B5-7AD36EF9E3D9}">
      <dgm:prSet/>
      <dgm:spPr/>
      <dgm:t>
        <a:bodyPr/>
        <a:lstStyle/>
        <a:p>
          <a:endParaRPr lang="en-US"/>
        </a:p>
      </dgm:t>
    </dgm:pt>
    <dgm:pt modelId="{77ECE069-3FC8-4854-80D1-CF3529C45D21}" type="sibTrans" cxnId="{1064F7E6-973F-4523-B5B5-7AD36EF9E3D9}">
      <dgm:prSet/>
      <dgm:spPr/>
      <dgm:t>
        <a:bodyPr/>
        <a:lstStyle/>
        <a:p>
          <a:endParaRPr lang="en-US"/>
        </a:p>
      </dgm:t>
    </dgm:pt>
    <dgm:pt modelId="{E9DCE3DC-BA1B-4E6A-B0B3-BCFFA4D81AD3}">
      <dgm:prSet/>
      <dgm:spPr/>
      <dgm:t>
        <a:bodyPr/>
        <a:lstStyle/>
        <a:p>
          <a:r>
            <a:rPr lang="da-DK" baseline="0"/>
            <a:t>Er kollektivt ansvarlige for arbejdet med alle institutionstyper og faggrupper</a:t>
          </a:r>
          <a:endParaRPr lang="en-US"/>
        </a:p>
      </dgm:t>
    </dgm:pt>
    <dgm:pt modelId="{78C3E025-0318-490F-B139-973E83562375}" type="parTrans" cxnId="{84368B42-9802-4A1E-B9A6-AA8E497168DC}">
      <dgm:prSet/>
      <dgm:spPr/>
      <dgm:t>
        <a:bodyPr/>
        <a:lstStyle/>
        <a:p>
          <a:endParaRPr lang="en-US"/>
        </a:p>
      </dgm:t>
    </dgm:pt>
    <dgm:pt modelId="{4767B1A3-A40D-454B-A880-C8374A38AAD9}" type="sibTrans" cxnId="{84368B42-9802-4A1E-B9A6-AA8E497168DC}">
      <dgm:prSet/>
      <dgm:spPr/>
      <dgm:t>
        <a:bodyPr/>
        <a:lstStyle/>
        <a:p>
          <a:endParaRPr lang="en-US"/>
        </a:p>
      </dgm:t>
    </dgm:pt>
    <dgm:pt modelId="{33E52B43-7061-4043-A1BD-D4FA57D3CE56}" type="pres">
      <dgm:prSet presAssocID="{729D0B7A-100C-4CC8-B356-7A6804DCEA0C}" presName="Name0" presStyleCnt="0">
        <dgm:presLayoutVars>
          <dgm:dir/>
          <dgm:resizeHandles val="exact"/>
        </dgm:presLayoutVars>
      </dgm:prSet>
      <dgm:spPr/>
    </dgm:pt>
    <dgm:pt modelId="{116A6588-EF38-4D80-91C0-8ACBFA5304BF}" type="pres">
      <dgm:prSet presAssocID="{E3010922-F72C-4F74-B204-E889B2DFE93D}" presName="node" presStyleLbl="node1" presStyleIdx="0" presStyleCnt="2" custLinFactNeighborX="0" custLinFactNeighborY="-68">
        <dgm:presLayoutVars>
          <dgm:bulletEnabled val="1"/>
        </dgm:presLayoutVars>
      </dgm:prSet>
      <dgm:spPr/>
    </dgm:pt>
    <dgm:pt modelId="{61D53E0B-27FA-49B3-B528-CF806253A081}" type="pres">
      <dgm:prSet presAssocID="{FBE0EB8F-86E5-4770-BBDA-E9760056BF2D}" presName="sibTrans" presStyleLbl="sibTrans1D1" presStyleIdx="0" presStyleCnt="1"/>
      <dgm:spPr/>
    </dgm:pt>
    <dgm:pt modelId="{21F4978D-9896-41DB-8418-C6DBFE747511}" type="pres">
      <dgm:prSet presAssocID="{FBE0EB8F-86E5-4770-BBDA-E9760056BF2D}" presName="connectorText" presStyleLbl="sibTrans1D1" presStyleIdx="0" presStyleCnt="1"/>
      <dgm:spPr/>
    </dgm:pt>
    <dgm:pt modelId="{FDBBF977-8B59-4732-894A-2DD58E80BB57}" type="pres">
      <dgm:prSet presAssocID="{613A3216-D123-4637-AD5D-43AF19DB515D}" presName="node" presStyleLbl="node1" presStyleIdx="1" presStyleCnt="2">
        <dgm:presLayoutVars>
          <dgm:bulletEnabled val="1"/>
        </dgm:presLayoutVars>
      </dgm:prSet>
      <dgm:spPr/>
    </dgm:pt>
  </dgm:ptLst>
  <dgm:cxnLst>
    <dgm:cxn modelId="{57284401-0CFA-44DB-9561-9CB65613E6F4}" srcId="{E3010922-F72C-4F74-B204-E889B2DFE93D}" destId="{68E7AF59-9378-4906-A52E-CDE8F61D6110}" srcOrd="1" destOrd="0" parTransId="{C6B7907D-C3E7-4043-9FFA-904D79641BF8}" sibTransId="{9C497C2F-F253-48B5-AF9D-3E99485FDDEC}"/>
    <dgm:cxn modelId="{1908290D-DEC3-422F-A176-B8FA79774385}" type="presOf" srcId="{FBE0EB8F-86E5-4770-BBDA-E9760056BF2D}" destId="{21F4978D-9896-41DB-8418-C6DBFE747511}" srcOrd="1" destOrd="0" presId="urn:microsoft.com/office/officeart/2016/7/layout/RepeatingBendingProcessNew"/>
    <dgm:cxn modelId="{9D0A802A-C9C9-4D69-B20C-388E31E8B0E1}" srcId="{E3010922-F72C-4F74-B204-E889B2DFE93D}" destId="{22EB0DE4-BEC6-4A37-BEF2-16D530596E66}" srcOrd="2" destOrd="0" parTransId="{21FC69A4-29E7-4920-A4F6-A8701DFEDE27}" sibTransId="{3D0870EE-48BB-46B7-8280-C86F9A93BFA6}"/>
    <dgm:cxn modelId="{DCE4F631-D0D7-492C-A729-463D36A1B684}" type="presOf" srcId="{22EB0DE4-BEC6-4A37-BEF2-16D530596E66}" destId="{116A6588-EF38-4D80-91C0-8ACBFA5304BF}" srcOrd="0" destOrd="3" presId="urn:microsoft.com/office/officeart/2016/7/layout/RepeatingBendingProcessNew"/>
    <dgm:cxn modelId="{84368B42-9802-4A1E-B9A6-AA8E497168DC}" srcId="{613A3216-D123-4637-AD5D-43AF19DB515D}" destId="{E9DCE3DC-BA1B-4E6A-B0B3-BCFFA4D81AD3}" srcOrd="1" destOrd="0" parTransId="{78C3E025-0318-490F-B139-973E83562375}" sibTransId="{4767B1A3-A40D-454B-A880-C8374A38AAD9}"/>
    <dgm:cxn modelId="{62439075-3B79-4B96-8B28-4E729D3A6B13}" type="presOf" srcId="{729D0B7A-100C-4CC8-B356-7A6804DCEA0C}" destId="{33E52B43-7061-4043-A1BD-D4FA57D3CE56}" srcOrd="0" destOrd="0" presId="urn:microsoft.com/office/officeart/2016/7/layout/RepeatingBendingProcessNew"/>
    <dgm:cxn modelId="{EF1F1A56-BA5C-4E81-8D27-50BB4541A9C2}" type="presOf" srcId="{C853833A-6355-424D-BBB5-CAB9757E4E06}" destId="{116A6588-EF38-4D80-91C0-8ACBFA5304BF}" srcOrd="0" destOrd="1" presId="urn:microsoft.com/office/officeart/2016/7/layout/RepeatingBendingProcessNew"/>
    <dgm:cxn modelId="{D711D777-5044-4107-AD16-818355878901}" srcId="{729D0B7A-100C-4CC8-B356-7A6804DCEA0C}" destId="{613A3216-D123-4637-AD5D-43AF19DB515D}" srcOrd="1" destOrd="0" parTransId="{B84BD534-1F32-4BB8-AA2B-D6B26C8FAD9B}" sibTransId="{0BFA26F7-E201-402A-8D02-FB29C3F7983B}"/>
    <dgm:cxn modelId="{99B61B82-C6D5-4FCE-8F3F-438F7175E383}" type="presOf" srcId="{613A3216-D123-4637-AD5D-43AF19DB515D}" destId="{FDBBF977-8B59-4732-894A-2DD58E80BB57}" srcOrd="0" destOrd="0" presId="urn:microsoft.com/office/officeart/2016/7/layout/RepeatingBendingProcessNew"/>
    <dgm:cxn modelId="{1CF2CF82-AE89-4989-8C96-0EE40F8C3DEB}" type="presOf" srcId="{FBE0EB8F-86E5-4770-BBDA-E9760056BF2D}" destId="{61D53E0B-27FA-49B3-B528-CF806253A081}" srcOrd="0" destOrd="0" presId="urn:microsoft.com/office/officeart/2016/7/layout/RepeatingBendingProcessNew"/>
    <dgm:cxn modelId="{1B845E9C-7890-4342-94CD-BA371418B5D5}" type="presOf" srcId="{E3010922-F72C-4F74-B204-E889B2DFE93D}" destId="{116A6588-EF38-4D80-91C0-8ACBFA5304BF}" srcOrd="0" destOrd="0" presId="urn:microsoft.com/office/officeart/2016/7/layout/RepeatingBendingProcessNew"/>
    <dgm:cxn modelId="{9AAC43A5-E424-4D0A-B5E9-96F7BECCD0F4}" type="presOf" srcId="{68E7AF59-9378-4906-A52E-CDE8F61D6110}" destId="{116A6588-EF38-4D80-91C0-8ACBFA5304BF}" srcOrd="0" destOrd="2" presId="urn:microsoft.com/office/officeart/2016/7/layout/RepeatingBendingProcessNew"/>
    <dgm:cxn modelId="{84F664AE-5B0E-440D-9FAC-36DFB0EF9DF4}" srcId="{E3010922-F72C-4F74-B204-E889B2DFE93D}" destId="{C853833A-6355-424D-BBB5-CAB9757E4E06}" srcOrd="0" destOrd="0" parTransId="{77C915F6-AF71-492D-8B82-9708660887E0}" sibTransId="{75F1F450-0E54-4653-8092-EFBAC55560EB}"/>
    <dgm:cxn modelId="{816348D3-B651-4838-939D-FDD33BB7C309}" type="presOf" srcId="{E9DCE3DC-BA1B-4E6A-B0B3-BCFFA4D81AD3}" destId="{FDBBF977-8B59-4732-894A-2DD58E80BB57}" srcOrd="0" destOrd="2" presId="urn:microsoft.com/office/officeart/2016/7/layout/RepeatingBendingProcessNew"/>
    <dgm:cxn modelId="{F83C71DC-CC77-45D3-8598-2DDA2C7FEBBC}" srcId="{729D0B7A-100C-4CC8-B356-7A6804DCEA0C}" destId="{E3010922-F72C-4F74-B204-E889B2DFE93D}" srcOrd="0" destOrd="0" parTransId="{AD3EFD87-DB46-4B55-95EC-9609D009FBF2}" sibTransId="{FBE0EB8F-86E5-4770-BBDA-E9760056BF2D}"/>
    <dgm:cxn modelId="{1064F7E6-973F-4523-B5B5-7AD36EF9E3D9}" srcId="{613A3216-D123-4637-AD5D-43AF19DB515D}" destId="{87AA1214-C6DA-42BD-8117-82E541405C9A}" srcOrd="0" destOrd="0" parTransId="{EF62C68A-D372-4A3E-B7E4-67E6F699CB55}" sibTransId="{77ECE069-3FC8-4854-80D1-CF3529C45D21}"/>
    <dgm:cxn modelId="{96314BE7-BA59-44C6-B567-EA0BAF5BD30C}" type="presOf" srcId="{87AA1214-C6DA-42BD-8117-82E541405C9A}" destId="{FDBBF977-8B59-4732-894A-2DD58E80BB57}" srcOrd="0" destOrd="1" presId="urn:microsoft.com/office/officeart/2016/7/layout/RepeatingBendingProcessNew"/>
    <dgm:cxn modelId="{22A6B8A9-C42D-44C9-83A9-56366F300D86}" type="presParOf" srcId="{33E52B43-7061-4043-A1BD-D4FA57D3CE56}" destId="{116A6588-EF38-4D80-91C0-8ACBFA5304BF}" srcOrd="0" destOrd="0" presId="urn:microsoft.com/office/officeart/2016/7/layout/RepeatingBendingProcessNew"/>
    <dgm:cxn modelId="{95781127-C47E-496E-9F0F-2E18CE51509E}" type="presParOf" srcId="{33E52B43-7061-4043-A1BD-D4FA57D3CE56}" destId="{61D53E0B-27FA-49B3-B528-CF806253A081}" srcOrd="1" destOrd="0" presId="urn:microsoft.com/office/officeart/2016/7/layout/RepeatingBendingProcessNew"/>
    <dgm:cxn modelId="{B3914AE8-D537-49AF-93C1-8B94F0A3CEBA}" type="presParOf" srcId="{61D53E0B-27FA-49B3-B528-CF806253A081}" destId="{21F4978D-9896-41DB-8418-C6DBFE747511}" srcOrd="0" destOrd="0" presId="urn:microsoft.com/office/officeart/2016/7/layout/RepeatingBendingProcessNew"/>
    <dgm:cxn modelId="{521CB85B-66C4-4725-888A-D352CF3C6286}" type="presParOf" srcId="{33E52B43-7061-4043-A1BD-D4FA57D3CE56}" destId="{FDBBF977-8B59-4732-894A-2DD58E80BB57}"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B1C884-6819-4EA3-8246-12CA84CB2991}"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081D24D-F79A-42DE-9A74-2E8CCB8AE403}">
      <dgm:prSet/>
      <dgm:spPr/>
      <dgm:t>
        <a:bodyPr/>
        <a:lstStyle/>
        <a:p>
          <a:pPr>
            <a:lnSpc>
              <a:spcPct val="100000"/>
            </a:lnSpc>
          </a:pPr>
          <a:r>
            <a:rPr lang="da-DK"/>
            <a:t>Hvert fagområde har en ledersektionsbestyrelse.</a:t>
          </a:r>
          <a:endParaRPr lang="en-US"/>
        </a:p>
      </dgm:t>
    </dgm:pt>
    <dgm:pt modelId="{EF4AEEE1-2E89-4598-8ECB-DCDAAAA322F1}" type="parTrans" cxnId="{874A6551-B269-47BE-B1E4-0E71AF64015E}">
      <dgm:prSet/>
      <dgm:spPr/>
      <dgm:t>
        <a:bodyPr/>
        <a:lstStyle/>
        <a:p>
          <a:endParaRPr lang="en-US"/>
        </a:p>
      </dgm:t>
    </dgm:pt>
    <dgm:pt modelId="{5ABD150A-7AFD-49C4-B13D-DD55B0C3F49F}" type="sibTrans" cxnId="{874A6551-B269-47BE-B1E4-0E71AF64015E}">
      <dgm:prSet/>
      <dgm:spPr/>
      <dgm:t>
        <a:bodyPr/>
        <a:lstStyle/>
        <a:p>
          <a:pPr>
            <a:lnSpc>
              <a:spcPct val="100000"/>
            </a:lnSpc>
          </a:pPr>
          <a:endParaRPr lang="en-US"/>
        </a:p>
      </dgm:t>
    </dgm:pt>
    <dgm:pt modelId="{A29E0E29-F077-497E-97F0-C30B703DE49E}">
      <dgm:prSet/>
      <dgm:spPr/>
      <dgm:t>
        <a:bodyPr/>
        <a:lstStyle/>
        <a:p>
          <a:pPr>
            <a:lnSpc>
              <a:spcPct val="100000"/>
            </a:lnSpc>
          </a:pPr>
          <a:r>
            <a:rPr lang="da-DK" dirty="0"/>
            <a:t>Generalforsamlinger afholdes hvert 2. år i maj, hvor der vælges:</a:t>
          </a:r>
          <a:endParaRPr lang="en-US" dirty="0"/>
        </a:p>
      </dgm:t>
    </dgm:pt>
    <dgm:pt modelId="{37DDABFA-EEE2-413D-B71D-224364DEF518}" type="parTrans" cxnId="{CB9FE5A1-EC53-45CD-AFBF-37E895A8A7EA}">
      <dgm:prSet/>
      <dgm:spPr/>
      <dgm:t>
        <a:bodyPr/>
        <a:lstStyle/>
        <a:p>
          <a:endParaRPr lang="en-US"/>
        </a:p>
      </dgm:t>
    </dgm:pt>
    <dgm:pt modelId="{EDDEE253-4D56-4100-9E77-DCD5A02EDC6D}" type="sibTrans" cxnId="{CB9FE5A1-EC53-45CD-AFBF-37E895A8A7EA}">
      <dgm:prSet/>
      <dgm:spPr/>
      <dgm:t>
        <a:bodyPr/>
        <a:lstStyle/>
        <a:p>
          <a:pPr>
            <a:lnSpc>
              <a:spcPct val="100000"/>
            </a:lnSpc>
          </a:pPr>
          <a:endParaRPr lang="en-US"/>
        </a:p>
      </dgm:t>
    </dgm:pt>
    <dgm:pt modelId="{D0131B06-A98B-461A-8899-11415BB79615}">
      <dgm:prSet/>
      <dgm:spPr/>
      <dgm:t>
        <a:bodyPr/>
        <a:lstStyle/>
        <a:p>
          <a:pPr>
            <a:lnSpc>
              <a:spcPct val="100000"/>
            </a:lnSpc>
          </a:pPr>
          <a:r>
            <a:rPr lang="da-DK"/>
            <a:t>Formand, kasserer &amp; bestyrelse</a:t>
          </a:r>
          <a:endParaRPr lang="en-US"/>
        </a:p>
      </dgm:t>
    </dgm:pt>
    <dgm:pt modelId="{97F66CAF-1D09-49ED-8E3D-8CE60DE35E22}" type="parTrans" cxnId="{C3CF6EF3-11F6-4E38-BA2C-93DF361A97CC}">
      <dgm:prSet/>
      <dgm:spPr/>
      <dgm:t>
        <a:bodyPr/>
        <a:lstStyle/>
        <a:p>
          <a:endParaRPr lang="en-US"/>
        </a:p>
      </dgm:t>
    </dgm:pt>
    <dgm:pt modelId="{84435675-7B35-4CD3-89AB-4A1058064F4A}" type="sibTrans" cxnId="{C3CF6EF3-11F6-4E38-BA2C-93DF361A97CC}">
      <dgm:prSet/>
      <dgm:spPr/>
      <dgm:t>
        <a:bodyPr/>
        <a:lstStyle/>
        <a:p>
          <a:pPr>
            <a:lnSpc>
              <a:spcPct val="100000"/>
            </a:lnSpc>
          </a:pPr>
          <a:endParaRPr lang="en-US"/>
        </a:p>
      </dgm:t>
    </dgm:pt>
    <dgm:pt modelId="{A183AAFB-F5FA-407B-8A29-72E9A1D75AE4}">
      <dgm:prSet/>
      <dgm:spPr/>
      <dgm:t>
        <a:bodyPr/>
        <a:lstStyle/>
        <a:p>
          <a:pPr>
            <a:lnSpc>
              <a:spcPct val="100000"/>
            </a:lnSpc>
          </a:pPr>
          <a:r>
            <a:rPr lang="da-DK" u="sng"/>
            <a:t>Leder sektionsbestyrelserne kan:</a:t>
          </a:r>
          <a:endParaRPr lang="en-US"/>
        </a:p>
      </dgm:t>
    </dgm:pt>
    <dgm:pt modelId="{ACD7293F-A803-4ACC-9BE0-BDB0641DA6AF}" type="parTrans" cxnId="{A3E7182D-5DE0-4C9E-9F24-B81A4CAF6CD2}">
      <dgm:prSet/>
      <dgm:spPr/>
      <dgm:t>
        <a:bodyPr/>
        <a:lstStyle/>
        <a:p>
          <a:endParaRPr lang="en-US"/>
        </a:p>
      </dgm:t>
    </dgm:pt>
    <dgm:pt modelId="{9E803AE7-5F50-4F97-9EFC-FAB01BF7A147}" type="sibTrans" cxnId="{A3E7182D-5DE0-4C9E-9F24-B81A4CAF6CD2}">
      <dgm:prSet/>
      <dgm:spPr/>
      <dgm:t>
        <a:bodyPr/>
        <a:lstStyle/>
        <a:p>
          <a:pPr>
            <a:lnSpc>
              <a:spcPct val="100000"/>
            </a:lnSpc>
          </a:pPr>
          <a:endParaRPr lang="en-US"/>
        </a:p>
      </dgm:t>
    </dgm:pt>
    <dgm:pt modelId="{D4DFF92B-7459-4CB2-BD54-F27E1EE95B6A}">
      <dgm:prSet/>
      <dgm:spPr/>
      <dgm:t>
        <a:bodyPr/>
        <a:lstStyle/>
        <a:p>
          <a:pPr>
            <a:lnSpc>
              <a:spcPct val="100000"/>
            </a:lnSpc>
          </a:pPr>
          <a:r>
            <a:rPr lang="da-DK"/>
            <a:t>Deltage i eller varetage forhandlinger for grupper eller enkeltpersoner indenfor ledersektionens område</a:t>
          </a:r>
          <a:endParaRPr lang="en-US"/>
        </a:p>
      </dgm:t>
    </dgm:pt>
    <dgm:pt modelId="{F43F5FCE-54AF-4046-B50C-84A23373DC62}" type="parTrans" cxnId="{36B632AF-B5BF-46B0-9271-787835459CDF}">
      <dgm:prSet/>
      <dgm:spPr/>
      <dgm:t>
        <a:bodyPr/>
        <a:lstStyle/>
        <a:p>
          <a:endParaRPr lang="en-US"/>
        </a:p>
      </dgm:t>
    </dgm:pt>
    <dgm:pt modelId="{CE38F8D8-5945-4537-9382-0BF7081E8D73}" type="sibTrans" cxnId="{36B632AF-B5BF-46B0-9271-787835459CDF}">
      <dgm:prSet/>
      <dgm:spPr/>
      <dgm:t>
        <a:bodyPr/>
        <a:lstStyle/>
        <a:p>
          <a:pPr>
            <a:lnSpc>
              <a:spcPct val="100000"/>
            </a:lnSpc>
          </a:pPr>
          <a:endParaRPr lang="en-US"/>
        </a:p>
      </dgm:t>
    </dgm:pt>
    <dgm:pt modelId="{E0AC34D7-B7E4-4D41-A843-147DF50EF450}">
      <dgm:prSet/>
      <dgm:spPr/>
      <dgm:t>
        <a:bodyPr/>
        <a:lstStyle/>
        <a:p>
          <a:pPr>
            <a:lnSpc>
              <a:spcPct val="100000"/>
            </a:lnSpc>
          </a:pPr>
          <a:r>
            <a:rPr lang="da-DK"/>
            <a:t>Udtale sig på vegne af lederne inden for området</a:t>
          </a:r>
          <a:endParaRPr lang="en-US"/>
        </a:p>
      </dgm:t>
    </dgm:pt>
    <dgm:pt modelId="{7CEF650F-7BB8-4BFC-B06B-31767EA3FE57}" type="parTrans" cxnId="{C6A93C95-4D55-4FB8-97F1-A6F5C71E00B7}">
      <dgm:prSet/>
      <dgm:spPr/>
      <dgm:t>
        <a:bodyPr/>
        <a:lstStyle/>
        <a:p>
          <a:endParaRPr lang="en-US"/>
        </a:p>
      </dgm:t>
    </dgm:pt>
    <dgm:pt modelId="{BFDAB7E9-CF5B-4BBE-9534-AC0658889C82}" type="sibTrans" cxnId="{C6A93C95-4D55-4FB8-97F1-A6F5C71E00B7}">
      <dgm:prSet/>
      <dgm:spPr/>
      <dgm:t>
        <a:bodyPr/>
        <a:lstStyle/>
        <a:p>
          <a:endParaRPr lang="en-US"/>
        </a:p>
      </dgm:t>
    </dgm:pt>
    <dgm:pt modelId="{35594C6A-F67E-42A6-A19E-55F7B2850561}" type="pres">
      <dgm:prSet presAssocID="{28B1C884-6819-4EA3-8246-12CA84CB2991}" presName="root" presStyleCnt="0">
        <dgm:presLayoutVars>
          <dgm:dir/>
          <dgm:resizeHandles val="exact"/>
        </dgm:presLayoutVars>
      </dgm:prSet>
      <dgm:spPr/>
    </dgm:pt>
    <dgm:pt modelId="{84171E38-127D-468F-8C5F-548D2A107708}" type="pres">
      <dgm:prSet presAssocID="{28B1C884-6819-4EA3-8246-12CA84CB2991}" presName="container" presStyleCnt="0">
        <dgm:presLayoutVars>
          <dgm:dir/>
          <dgm:resizeHandles val="exact"/>
        </dgm:presLayoutVars>
      </dgm:prSet>
      <dgm:spPr/>
    </dgm:pt>
    <dgm:pt modelId="{AB406DEC-52E9-46D3-90F9-54332AE62B1C}" type="pres">
      <dgm:prSet presAssocID="{B081D24D-F79A-42DE-9A74-2E8CCB8AE403}" presName="compNode" presStyleCnt="0"/>
      <dgm:spPr/>
    </dgm:pt>
    <dgm:pt modelId="{80ECCC3F-803F-442C-ADA3-D3ABA2B24028}" type="pres">
      <dgm:prSet presAssocID="{B081D24D-F79A-42DE-9A74-2E8CCB8AE403}" presName="iconBgRect" presStyleLbl="bgShp" presStyleIdx="0" presStyleCnt="6"/>
      <dgm:spPr/>
    </dgm:pt>
    <dgm:pt modelId="{1A649D11-58FC-40B0-9C9C-38512A1574E2}" type="pres">
      <dgm:prSet presAssocID="{B081D24D-F79A-42DE-9A74-2E8CCB8AE40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erarki"/>
        </a:ext>
      </dgm:extLst>
    </dgm:pt>
    <dgm:pt modelId="{C747F48D-25CB-4B7A-A267-8599B14A9A5F}" type="pres">
      <dgm:prSet presAssocID="{B081D24D-F79A-42DE-9A74-2E8CCB8AE403}" presName="spaceRect" presStyleCnt="0"/>
      <dgm:spPr/>
    </dgm:pt>
    <dgm:pt modelId="{93D27033-FA96-44BA-B03C-DABB64EB758A}" type="pres">
      <dgm:prSet presAssocID="{B081D24D-F79A-42DE-9A74-2E8CCB8AE403}" presName="textRect" presStyleLbl="revTx" presStyleIdx="0" presStyleCnt="6">
        <dgm:presLayoutVars>
          <dgm:chMax val="1"/>
          <dgm:chPref val="1"/>
        </dgm:presLayoutVars>
      </dgm:prSet>
      <dgm:spPr/>
    </dgm:pt>
    <dgm:pt modelId="{570F90FD-F525-45D9-9E39-C70D4288032B}" type="pres">
      <dgm:prSet presAssocID="{5ABD150A-7AFD-49C4-B13D-DD55B0C3F49F}" presName="sibTrans" presStyleLbl="sibTrans2D1" presStyleIdx="0" presStyleCnt="0"/>
      <dgm:spPr/>
    </dgm:pt>
    <dgm:pt modelId="{32A45232-8A38-43B4-87DA-98CC2691CD0F}" type="pres">
      <dgm:prSet presAssocID="{A29E0E29-F077-497E-97F0-C30B703DE49E}" presName="compNode" presStyleCnt="0"/>
      <dgm:spPr/>
    </dgm:pt>
    <dgm:pt modelId="{781DFFBB-2703-47A0-83AB-726328E2638B}" type="pres">
      <dgm:prSet presAssocID="{A29E0E29-F077-497E-97F0-C30B703DE49E}" presName="iconBgRect" presStyleLbl="bgShp" presStyleIdx="1" presStyleCnt="6"/>
      <dgm:spPr/>
    </dgm:pt>
    <dgm:pt modelId="{F9E9C742-4C54-40D7-8128-09049AA6DAD0}" type="pres">
      <dgm:prSet presAssocID="{A29E0E29-F077-497E-97F0-C30B703DE49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gloo"/>
        </a:ext>
      </dgm:extLst>
    </dgm:pt>
    <dgm:pt modelId="{BB0C19E8-A5F5-429B-95D2-F799DD1D8526}" type="pres">
      <dgm:prSet presAssocID="{A29E0E29-F077-497E-97F0-C30B703DE49E}" presName="spaceRect" presStyleCnt="0"/>
      <dgm:spPr/>
    </dgm:pt>
    <dgm:pt modelId="{2845A80A-3EC4-426A-BD70-08F80DC63292}" type="pres">
      <dgm:prSet presAssocID="{A29E0E29-F077-497E-97F0-C30B703DE49E}" presName="textRect" presStyleLbl="revTx" presStyleIdx="1" presStyleCnt="6">
        <dgm:presLayoutVars>
          <dgm:chMax val="1"/>
          <dgm:chPref val="1"/>
        </dgm:presLayoutVars>
      </dgm:prSet>
      <dgm:spPr/>
    </dgm:pt>
    <dgm:pt modelId="{1AEDBB20-3F26-4A53-85E3-3D798A394340}" type="pres">
      <dgm:prSet presAssocID="{EDDEE253-4D56-4100-9E77-DCD5A02EDC6D}" presName="sibTrans" presStyleLbl="sibTrans2D1" presStyleIdx="0" presStyleCnt="0"/>
      <dgm:spPr/>
    </dgm:pt>
    <dgm:pt modelId="{A19F7121-87EC-4D3E-B2BB-35D94897EEB0}" type="pres">
      <dgm:prSet presAssocID="{D0131B06-A98B-461A-8899-11415BB79615}" presName="compNode" presStyleCnt="0"/>
      <dgm:spPr/>
    </dgm:pt>
    <dgm:pt modelId="{EF339C45-FA75-4988-89EE-234E5C892C2A}" type="pres">
      <dgm:prSet presAssocID="{D0131B06-A98B-461A-8899-11415BB79615}" presName="iconBgRect" presStyleLbl="bgShp" presStyleIdx="2" presStyleCnt="6"/>
      <dgm:spPr/>
    </dgm:pt>
    <dgm:pt modelId="{334753D4-7D58-4381-8135-3DB790677326}" type="pres">
      <dgm:prSet presAssocID="{D0131B06-A98B-461A-8899-11415BB7961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nk Check"/>
        </a:ext>
      </dgm:extLst>
    </dgm:pt>
    <dgm:pt modelId="{DB7DF71F-1FFB-41E2-B357-048BE6BBBDC6}" type="pres">
      <dgm:prSet presAssocID="{D0131B06-A98B-461A-8899-11415BB79615}" presName="spaceRect" presStyleCnt="0"/>
      <dgm:spPr/>
    </dgm:pt>
    <dgm:pt modelId="{1B94AC84-7D5D-415C-918E-319798FA57E8}" type="pres">
      <dgm:prSet presAssocID="{D0131B06-A98B-461A-8899-11415BB79615}" presName="textRect" presStyleLbl="revTx" presStyleIdx="2" presStyleCnt="6">
        <dgm:presLayoutVars>
          <dgm:chMax val="1"/>
          <dgm:chPref val="1"/>
        </dgm:presLayoutVars>
      </dgm:prSet>
      <dgm:spPr/>
    </dgm:pt>
    <dgm:pt modelId="{496E6C0B-4C60-4F0F-BF69-9BFA870A347B}" type="pres">
      <dgm:prSet presAssocID="{84435675-7B35-4CD3-89AB-4A1058064F4A}" presName="sibTrans" presStyleLbl="sibTrans2D1" presStyleIdx="0" presStyleCnt="0"/>
      <dgm:spPr/>
    </dgm:pt>
    <dgm:pt modelId="{5E78371E-BD59-4E7B-993A-50AC4618FB64}" type="pres">
      <dgm:prSet presAssocID="{A183AAFB-F5FA-407B-8A29-72E9A1D75AE4}" presName="compNode" presStyleCnt="0"/>
      <dgm:spPr/>
    </dgm:pt>
    <dgm:pt modelId="{5AB16760-A416-4225-9110-7A74463AAFEC}" type="pres">
      <dgm:prSet presAssocID="{A183AAFB-F5FA-407B-8A29-72E9A1D75AE4}" presName="iconBgRect" presStyleLbl="bgShp" presStyleIdx="3" presStyleCnt="6"/>
      <dgm:spPr/>
    </dgm:pt>
    <dgm:pt modelId="{E9C3A7EB-B897-496A-AABF-64898BBEE7EF}" type="pres">
      <dgm:prSet presAssocID="{A183AAFB-F5FA-407B-8A29-72E9A1D75AE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ycle with People"/>
        </a:ext>
      </dgm:extLst>
    </dgm:pt>
    <dgm:pt modelId="{ACCB2905-AA09-4798-9480-B0469DA12755}" type="pres">
      <dgm:prSet presAssocID="{A183AAFB-F5FA-407B-8A29-72E9A1D75AE4}" presName="spaceRect" presStyleCnt="0"/>
      <dgm:spPr/>
    </dgm:pt>
    <dgm:pt modelId="{5CD4A665-ACE0-4F51-917D-EBFEECD24337}" type="pres">
      <dgm:prSet presAssocID="{A183AAFB-F5FA-407B-8A29-72E9A1D75AE4}" presName="textRect" presStyleLbl="revTx" presStyleIdx="3" presStyleCnt="6">
        <dgm:presLayoutVars>
          <dgm:chMax val="1"/>
          <dgm:chPref val="1"/>
        </dgm:presLayoutVars>
      </dgm:prSet>
      <dgm:spPr/>
    </dgm:pt>
    <dgm:pt modelId="{083C1544-D987-4908-8C37-808CFD6A2444}" type="pres">
      <dgm:prSet presAssocID="{9E803AE7-5F50-4F97-9EFC-FAB01BF7A147}" presName="sibTrans" presStyleLbl="sibTrans2D1" presStyleIdx="0" presStyleCnt="0"/>
      <dgm:spPr/>
    </dgm:pt>
    <dgm:pt modelId="{8FEF1CE0-41C8-4EE0-B43E-E9BEB6E36071}" type="pres">
      <dgm:prSet presAssocID="{D4DFF92B-7459-4CB2-BD54-F27E1EE95B6A}" presName="compNode" presStyleCnt="0"/>
      <dgm:spPr/>
    </dgm:pt>
    <dgm:pt modelId="{0B984744-35B2-4438-ADBD-4F35BDB40062}" type="pres">
      <dgm:prSet presAssocID="{D4DFF92B-7459-4CB2-BD54-F27E1EE95B6A}" presName="iconBgRect" presStyleLbl="bgShp" presStyleIdx="4" presStyleCnt="6"/>
      <dgm:spPr/>
    </dgm:pt>
    <dgm:pt modelId="{A5E732C7-9D69-4D1D-B6C7-CC697820AC33}" type="pres">
      <dgm:prSet presAssocID="{D4DFF92B-7459-4CB2-BD54-F27E1EE95B6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øde"/>
        </a:ext>
      </dgm:extLst>
    </dgm:pt>
    <dgm:pt modelId="{3DDDD87E-8AD8-4C3A-9A81-1ED4A25E495F}" type="pres">
      <dgm:prSet presAssocID="{D4DFF92B-7459-4CB2-BD54-F27E1EE95B6A}" presName="spaceRect" presStyleCnt="0"/>
      <dgm:spPr/>
    </dgm:pt>
    <dgm:pt modelId="{E8DC5577-0D51-499F-8F5E-FB9409962BE4}" type="pres">
      <dgm:prSet presAssocID="{D4DFF92B-7459-4CB2-BD54-F27E1EE95B6A}" presName="textRect" presStyleLbl="revTx" presStyleIdx="4" presStyleCnt="6">
        <dgm:presLayoutVars>
          <dgm:chMax val="1"/>
          <dgm:chPref val="1"/>
        </dgm:presLayoutVars>
      </dgm:prSet>
      <dgm:spPr/>
    </dgm:pt>
    <dgm:pt modelId="{9FC059B7-41F9-48A4-8198-39CB9E1270D7}" type="pres">
      <dgm:prSet presAssocID="{CE38F8D8-5945-4537-9382-0BF7081E8D73}" presName="sibTrans" presStyleLbl="sibTrans2D1" presStyleIdx="0" presStyleCnt="0"/>
      <dgm:spPr/>
    </dgm:pt>
    <dgm:pt modelId="{D13BE9B4-5F52-4B01-A525-857A7FC1DC60}" type="pres">
      <dgm:prSet presAssocID="{E0AC34D7-B7E4-4D41-A843-147DF50EF450}" presName="compNode" presStyleCnt="0"/>
      <dgm:spPr/>
    </dgm:pt>
    <dgm:pt modelId="{017ABE7F-CFA5-408C-B57E-39D32DDF3AC4}" type="pres">
      <dgm:prSet presAssocID="{E0AC34D7-B7E4-4D41-A843-147DF50EF450}" presName="iconBgRect" presStyleLbl="bgShp" presStyleIdx="5" presStyleCnt="6"/>
      <dgm:spPr/>
    </dgm:pt>
    <dgm:pt modelId="{B0C38DD5-9FD3-4712-803B-D87424552A12}" type="pres">
      <dgm:prSet presAssocID="{E0AC34D7-B7E4-4D41-A843-147DF50EF45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Diskenhed"/>
        </a:ext>
      </dgm:extLst>
    </dgm:pt>
    <dgm:pt modelId="{54B940E5-0AC7-4713-B083-35039B94408B}" type="pres">
      <dgm:prSet presAssocID="{E0AC34D7-B7E4-4D41-A843-147DF50EF450}" presName="spaceRect" presStyleCnt="0"/>
      <dgm:spPr/>
    </dgm:pt>
    <dgm:pt modelId="{880C0D4C-C696-4B81-A0CB-78514E7B550B}" type="pres">
      <dgm:prSet presAssocID="{E0AC34D7-B7E4-4D41-A843-147DF50EF450}" presName="textRect" presStyleLbl="revTx" presStyleIdx="5" presStyleCnt="6">
        <dgm:presLayoutVars>
          <dgm:chMax val="1"/>
          <dgm:chPref val="1"/>
        </dgm:presLayoutVars>
      </dgm:prSet>
      <dgm:spPr/>
    </dgm:pt>
  </dgm:ptLst>
  <dgm:cxnLst>
    <dgm:cxn modelId="{A3E7182D-5DE0-4C9E-9F24-B81A4CAF6CD2}" srcId="{28B1C884-6819-4EA3-8246-12CA84CB2991}" destId="{A183AAFB-F5FA-407B-8A29-72E9A1D75AE4}" srcOrd="3" destOrd="0" parTransId="{ACD7293F-A803-4ACC-9BE0-BDB0641DA6AF}" sibTransId="{9E803AE7-5F50-4F97-9EFC-FAB01BF7A147}"/>
    <dgm:cxn modelId="{8F8A3F3B-3EF6-4B48-BF66-740041C5756C}" type="presOf" srcId="{5ABD150A-7AFD-49C4-B13D-DD55B0C3F49F}" destId="{570F90FD-F525-45D9-9E39-C70D4288032B}" srcOrd="0" destOrd="0" presId="urn:microsoft.com/office/officeart/2018/2/layout/IconCircleList"/>
    <dgm:cxn modelId="{8570DD3D-1F50-44B3-B58C-98BCC6ED51A0}" type="presOf" srcId="{E0AC34D7-B7E4-4D41-A843-147DF50EF450}" destId="{880C0D4C-C696-4B81-A0CB-78514E7B550B}" srcOrd="0" destOrd="0" presId="urn:microsoft.com/office/officeart/2018/2/layout/IconCircleList"/>
    <dgm:cxn modelId="{9EF1514C-3DC7-485F-8796-45087583B740}" type="presOf" srcId="{EDDEE253-4D56-4100-9E77-DCD5A02EDC6D}" destId="{1AEDBB20-3F26-4A53-85E3-3D798A394340}" srcOrd="0" destOrd="0" presId="urn:microsoft.com/office/officeart/2018/2/layout/IconCircleList"/>
    <dgm:cxn modelId="{5E2AFE6C-5B07-496E-819A-82ADEB23E114}" type="presOf" srcId="{CE38F8D8-5945-4537-9382-0BF7081E8D73}" destId="{9FC059B7-41F9-48A4-8198-39CB9E1270D7}" srcOrd="0" destOrd="0" presId="urn:microsoft.com/office/officeart/2018/2/layout/IconCircleList"/>
    <dgm:cxn modelId="{874A6551-B269-47BE-B1E4-0E71AF64015E}" srcId="{28B1C884-6819-4EA3-8246-12CA84CB2991}" destId="{B081D24D-F79A-42DE-9A74-2E8CCB8AE403}" srcOrd="0" destOrd="0" parTransId="{EF4AEEE1-2E89-4598-8ECB-DCDAAAA322F1}" sibTransId="{5ABD150A-7AFD-49C4-B13D-DD55B0C3F49F}"/>
    <dgm:cxn modelId="{6C6A6C71-DF48-41F1-B6C2-CCBEDF375EB4}" type="presOf" srcId="{28B1C884-6819-4EA3-8246-12CA84CB2991}" destId="{35594C6A-F67E-42A6-A19E-55F7B2850561}" srcOrd="0" destOrd="0" presId="urn:microsoft.com/office/officeart/2018/2/layout/IconCircleList"/>
    <dgm:cxn modelId="{4B836E93-D789-418C-937C-A45E60FE12D0}" type="presOf" srcId="{9E803AE7-5F50-4F97-9EFC-FAB01BF7A147}" destId="{083C1544-D987-4908-8C37-808CFD6A2444}" srcOrd="0" destOrd="0" presId="urn:microsoft.com/office/officeart/2018/2/layout/IconCircleList"/>
    <dgm:cxn modelId="{C6A93C95-4D55-4FB8-97F1-A6F5C71E00B7}" srcId="{28B1C884-6819-4EA3-8246-12CA84CB2991}" destId="{E0AC34D7-B7E4-4D41-A843-147DF50EF450}" srcOrd="5" destOrd="0" parTransId="{7CEF650F-7BB8-4BFC-B06B-31767EA3FE57}" sibTransId="{BFDAB7E9-CF5B-4BBE-9534-AC0658889C82}"/>
    <dgm:cxn modelId="{CB9FE5A1-EC53-45CD-AFBF-37E895A8A7EA}" srcId="{28B1C884-6819-4EA3-8246-12CA84CB2991}" destId="{A29E0E29-F077-497E-97F0-C30B703DE49E}" srcOrd="1" destOrd="0" parTransId="{37DDABFA-EEE2-413D-B71D-224364DEF518}" sibTransId="{EDDEE253-4D56-4100-9E77-DCD5A02EDC6D}"/>
    <dgm:cxn modelId="{C4EE31A9-0669-4CC9-96E0-559496AF0FF1}" type="presOf" srcId="{84435675-7B35-4CD3-89AB-4A1058064F4A}" destId="{496E6C0B-4C60-4F0F-BF69-9BFA870A347B}" srcOrd="0" destOrd="0" presId="urn:microsoft.com/office/officeart/2018/2/layout/IconCircleList"/>
    <dgm:cxn modelId="{36B632AF-B5BF-46B0-9271-787835459CDF}" srcId="{28B1C884-6819-4EA3-8246-12CA84CB2991}" destId="{D4DFF92B-7459-4CB2-BD54-F27E1EE95B6A}" srcOrd="4" destOrd="0" parTransId="{F43F5FCE-54AF-4046-B50C-84A23373DC62}" sibTransId="{CE38F8D8-5945-4537-9382-0BF7081E8D73}"/>
    <dgm:cxn modelId="{AFA057B6-5D0F-4DF7-A8ED-B720C0CB5AFB}" type="presOf" srcId="{D0131B06-A98B-461A-8899-11415BB79615}" destId="{1B94AC84-7D5D-415C-918E-319798FA57E8}" srcOrd="0" destOrd="0" presId="urn:microsoft.com/office/officeart/2018/2/layout/IconCircleList"/>
    <dgm:cxn modelId="{9C50EBB6-A891-4AE0-91EA-DFF9E8EDFA82}" type="presOf" srcId="{A183AAFB-F5FA-407B-8A29-72E9A1D75AE4}" destId="{5CD4A665-ACE0-4F51-917D-EBFEECD24337}" srcOrd="0" destOrd="0" presId="urn:microsoft.com/office/officeart/2018/2/layout/IconCircleList"/>
    <dgm:cxn modelId="{0CDA18E0-16AD-466A-95BC-8FACACE35EF6}" type="presOf" srcId="{D4DFF92B-7459-4CB2-BD54-F27E1EE95B6A}" destId="{E8DC5577-0D51-499F-8F5E-FB9409962BE4}" srcOrd="0" destOrd="0" presId="urn:microsoft.com/office/officeart/2018/2/layout/IconCircleList"/>
    <dgm:cxn modelId="{C3CF6EF3-11F6-4E38-BA2C-93DF361A97CC}" srcId="{28B1C884-6819-4EA3-8246-12CA84CB2991}" destId="{D0131B06-A98B-461A-8899-11415BB79615}" srcOrd="2" destOrd="0" parTransId="{97F66CAF-1D09-49ED-8E3D-8CE60DE35E22}" sibTransId="{84435675-7B35-4CD3-89AB-4A1058064F4A}"/>
    <dgm:cxn modelId="{3D6D14F7-9159-4462-844E-943C233E4D65}" type="presOf" srcId="{B081D24D-F79A-42DE-9A74-2E8CCB8AE403}" destId="{93D27033-FA96-44BA-B03C-DABB64EB758A}" srcOrd="0" destOrd="0" presId="urn:microsoft.com/office/officeart/2018/2/layout/IconCircleList"/>
    <dgm:cxn modelId="{624C60FA-0843-49C6-A062-3B525BF9A690}" type="presOf" srcId="{A29E0E29-F077-497E-97F0-C30B703DE49E}" destId="{2845A80A-3EC4-426A-BD70-08F80DC63292}" srcOrd="0" destOrd="0" presId="urn:microsoft.com/office/officeart/2018/2/layout/IconCircleList"/>
    <dgm:cxn modelId="{DEBB1896-99F6-4B3B-AB13-6A5818D65A36}" type="presParOf" srcId="{35594C6A-F67E-42A6-A19E-55F7B2850561}" destId="{84171E38-127D-468F-8C5F-548D2A107708}" srcOrd="0" destOrd="0" presId="urn:microsoft.com/office/officeart/2018/2/layout/IconCircleList"/>
    <dgm:cxn modelId="{48B2275C-71EE-4B46-A8CA-74ADBB54B6EF}" type="presParOf" srcId="{84171E38-127D-468F-8C5F-548D2A107708}" destId="{AB406DEC-52E9-46D3-90F9-54332AE62B1C}" srcOrd="0" destOrd="0" presId="urn:microsoft.com/office/officeart/2018/2/layout/IconCircleList"/>
    <dgm:cxn modelId="{D309B701-FBB4-4602-8736-B9729BC881C4}" type="presParOf" srcId="{AB406DEC-52E9-46D3-90F9-54332AE62B1C}" destId="{80ECCC3F-803F-442C-ADA3-D3ABA2B24028}" srcOrd="0" destOrd="0" presId="urn:microsoft.com/office/officeart/2018/2/layout/IconCircleList"/>
    <dgm:cxn modelId="{FA94A748-332F-4DD1-8F1D-C450E20DE6AE}" type="presParOf" srcId="{AB406DEC-52E9-46D3-90F9-54332AE62B1C}" destId="{1A649D11-58FC-40B0-9C9C-38512A1574E2}" srcOrd="1" destOrd="0" presId="urn:microsoft.com/office/officeart/2018/2/layout/IconCircleList"/>
    <dgm:cxn modelId="{EB437F2A-C2B9-4079-9A38-134713C919F7}" type="presParOf" srcId="{AB406DEC-52E9-46D3-90F9-54332AE62B1C}" destId="{C747F48D-25CB-4B7A-A267-8599B14A9A5F}" srcOrd="2" destOrd="0" presId="urn:microsoft.com/office/officeart/2018/2/layout/IconCircleList"/>
    <dgm:cxn modelId="{168ED987-B031-4B7A-9418-1A15CDAF7D5D}" type="presParOf" srcId="{AB406DEC-52E9-46D3-90F9-54332AE62B1C}" destId="{93D27033-FA96-44BA-B03C-DABB64EB758A}" srcOrd="3" destOrd="0" presId="urn:microsoft.com/office/officeart/2018/2/layout/IconCircleList"/>
    <dgm:cxn modelId="{C5E41BD9-C603-46EB-B0D2-B8E92DDBFD8E}" type="presParOf" srcId="{84171E38-127D-468F-8C5F-548D2A107708}" destId="{570F90FD-F525-45D9-9E39-C70D4288032B}" srcOrd="1" destOrd="0" presId="urn:microsoft.com/office/officeart/2018/2/layout/IconCircleList"/>
    <dgm:cxn modelId="{F892C7F3-9E42-40C7-BE6E-A35847C50412}" type="presParOf" srcId="{84171E38-127D-468F-8C5F-548D2A107708}" destId="{32A45232-8A38-43B4-87DA-98CC2691CD0F}" srcOrd="2" destOrd="0" presId="urn:microsoft.com/office/officeart/2018/2/layout/IconCircleList"/>
    <dgm:cxn modelId="{198522A2-0305-4125-89EA-45D5D9FADECB}" type="presParOf" srcId="{32A45232-8A38-43B4-87DA-98CC2691CD0F}" destId="{781DFFBB-2703-47A0-83AB-726328E2638B}" srcOrd="0" destOrd="0" presId="urn:microsoft.com/office/officeart/2018/2/layout/IconCircleList"/>
    <dgm:cxn modelId="{F2E19094-C48B-4D3D-A1CE-5B724DC2F51B}" type="presParOf" srcId="{32A45232-8A38-43B4-87DA-98CC2691CD0F}" destId="{F9E9C742-4C54-40D7-8128-09049AA6DAD0}" srcOrd="1" destOrd="0" presId="urn:microsoft.com/office/officeart/2018/2/layout/IconCircleList"/>
    <dgm:cxn modelId="{1E6314FD-C968-4A14-8EBC-3EF510C56600}" type="presParOf" srcId="{32A45232-8A38-43B4-87DA-98CC2691CD0F}" destId="{BB0C19E8-A5F5-429B-95D2-F799DD1D8526}" srcOrd="2" destOrd="0" presId="urn:microsoft.com/office/officeart/2018/2/layout/IconCircleList"/>
    <dgm:cxn modelId="{88B5EB98-1601-45C5-9074-2A81D9D27519}" type="presParOf" srcId="{32A45232-8A38-43B4-87DA-98CC2691CD0F}" destId="{2845A80A-3EC4-426A-BD70-08F80DC63292}" srcOrd="3" destOrd="0" presId="urn:microsoft.com/office/officeart/2018/2/layout/IconCircleList"/>
    <dgm:cxn modelId="{7C2C16B3-B473-4F20-9A4F-986401356E30}" type="presParOf" srcId="{84171E38-127D-468F-8C5F-548D2A107708}" destId="{1AEDBB20-3F26-4A53-85E3-3D798A394340}" srcOrd="3" destOrd="0" presId="urn:microsoft.com/office/officeart/2018/2/layout/IconCircleList"/>
    <dgm:cxn modelId="{A2C387BE-898D-495B-9D44-BD608D30162B}" type="presParOf" srcId="{84171E38-127D-468F-8C5F-548D2A107708}" destId="{A19F7121-87EC-4D3E-B2BB-35D94897EEB0}" srcOrd="4" destOrd="0" presId="urn:microsoft.com/office/officeart/2018/2/layout/IconCircleList"/>
    <dgm:cxn modelId="{01B89452-728D-4AEA-B4D3-DED2CE548D7E}" type="presParOf" srcId="{A19F7121-87EC-4D3E-B2BB-35D94897EEB0}" destId="{EF339C45-FA75-4988-89EE-234E5C892C2A}" srcOrd="0" destOrd="0" presId="urn:microsoft.com/office/officeart/2018/2/layout/IconCircleList"/>
    <dgm:cxn modelId="{29DE322B-5D95-4BC0-8A78-8D69DA499A3A}" type="presParOf" srcId="{A19F7121-87EC-4D3E-B2BB-35D94897EEB0}" destId="{334753D4-7D58-4381-8135-3DB790677326}" srcOrd="1" destOrd="0" presId="urn:microsoft.com/office/officeart/2018/2/layout/IconCircleList"/>
    <dgm:cxn modelId="{5D76E1AA-B42F-4A20-8241-D9EC0EDE51C0}" type="presParOf" srcId="{A19F7121-87EC-4D3E-B2BB-35D94897EEB0}" destId="{DB7DF71F-1FFB-41E2-B357-048BE6BBBDC6}" srcOrd="2" destOrd="0" presId="urn:microsoft.com/office/officeart/2018/2/layout/IconCircleList"/>
    <dgm:cxn modelId="{C93CD9F4-5102-4A3A-8D94-1EE7EF8288B1}" type="presParOf" srcId="{A19F7121-87EC-4D3E-B2BB-35D94897EEB0}" destId="{1B94AC84-7D5D-415C-918E-319798FA57E8}" srcOrd="3" destOrd="0" presId="urn:microsoft.com/office/officeart/2018/2/layout/IconCircleList"/>
    <dgm:cxn modelId="{61EA3880-F18E-49ED-9874-CCFFB06BEE81}" type="presParOf" srcId="{84171E38-127D-468F-8C5F-548D2A107708}" destId="{496E6C0B-4C60-4F0F-BF69-9BFA870A347B}" srcOrd="5" destOrd="0" presId="urn:microsoft.com/office/officeart/2018/2/layout/IconCircleList"/>
    <dgm:cxn modelId="{0D3B66EF-16D5-464D-BCF9-024316E2860C}" type="presParOf" srcId="{84171E38-127D-468F-8C5F-548D2A107708}" destId="{5E78371E-BD59-4E7B-993A-50AC4618FB64}" srcOrd="6" destOrd="0" presId="urn:microsoft.com/office/officeart/2018/2/layout/IconCircleList"/>
    <dgm:cxn modelId="{E85CE37D-E9B0-41D6-936E-1F53F5D7639A}" type="presParOf" srcId="{5E78371E-BD59-4E7B-993A-50AC4618FB64}" destId="{5AB16760-A416-4225-9110-7A74463AAFEC}" srcOrd="0" destOrd="0" presId="urn:microsoft.com/office/officeart/2018/2/layout/IconCircleList"/>
    <dgm:cxn modelId="{C48BB2DB-4625-4DE2-8169-AEF901A22ED1}" type="presParOf" srcId="{5E78371E-BD59-4E7B-993A-50AC4618FB64}" destId="{E9C3A7EB-B897-496A-AABF-64898BBEE7EF}" srcOrd="1" destOrd="0" presId="urn:microsoft.com/office/officeart/2018/2/layout/IconCircleList"/>
    <dgm:cxn modelId="{6D5EB212-0B15-4E3F-9C46-FC4353AAE0E0}" type="presParOf" srcId="{5E78371E-BD59-4E7B-993A-50AC4618FB64}" destId="{ACCB2905-AA09-4798-9480-B0469DA12755}" srcOrd="2" destOrd="0" presId="urn:microsoft.com/office/officeart/2018/2/layout/IconCircleList"/>
    <dgm:cxn modelId="{60102D09-A19C-4F13-B152-EBB19A14B681}" type="presParOf" srcId="{5E78371E-BD59-4E7B-993A-50AC4618FB64}" destId="{5CD4A665-ACE0-4F51-917D-EBFEECD24337}" srcOrd="3" destOrd="0" presId="urn:microsoft.com/office/officeart/2018/2/layout/IconCircleList"/>
    <dgm:cxn modelId="{722DC802-D4BC-46AF-BFB4-D14C4CFDB66E}" type="presParOf" srcId="{84171E38-127D-468F-8C5F-548D2A107708}" destId="{083C1544-D987-4908-8C37-808CFD6A2444}" srcOrd="7" destOrd="0" presId="urn:microsoft.com/office/officeart/2018/2/layout/IconCircleList"/>
    <dgm:cxn modelId="{1BE8010A-51EC-4A00-884D-441F1493E9AE}" type="presParOf" srcId="{84171E38-127D-468F-8C5F-548D2A107708}" destId="{8FEF1CE0-41C8-4EE0-B43E-E9BEB6E36071}" srcOrd="8" destOrd="0" presId="urn:microsoft.com/office/officeart/2018/2/layout/IconCircleList"/>
    <dgm:cxn modelId="{5D7F0464-3BBE-4265-A467-A65E8B8E52F9}" type="presParOf" srcId="{8FEF1CE0-41C8-4EE0-B43E-E9BEB6E36071}" destId="{0B984744-35B2-4438-ADBD-4F35BDB40062}" srcOrd="0" destOrd="0" presId="urn:microsoft.com/office/officeart/2018/2/layout/IconCircleList"/>
    <dgm:cxn modelId="{19172995-0C70-4780-A78D-9CD5E9D395BA}" type="presParOf" srcId="{8FEF1CE0-41C8-4EE0-B43E-E9BEB6E36071}" destId="{A5E732C7-9D69-4D1D-B6C7-CC697820AC33}" srcOrd="1" destOrd="0" presId="urn:microsoft.com/office/officeart/2018/2/layout/IconCircleList"/>
    <dgm:cxn modelId="{F8001186-207D-45A9-8711-68804438931E}" type="presParOf" srcId="{8FEF1CE0-41C8-4EE0-B43E-E9BEB6E36071}" destId="{3DDDD87E-8AD8-4C3A-9A81-1ED4A25E495F}" srcOrd="2" destOrd="0" presId="urn:microsoft.com/office/officeart/2018/2/layout/IconCircleList"/>
    <dgm:cxn modelId="{CEA3CF19-5AFD-4FDC-A803-A2D7727026DA}" type="presParOf" srcId="{8FEF1CE0-41C8-4EE0-B43E-E9BEB6E36071}" destId="{E8DC5577-0D51-499F-8F5E-FB9409962BE4}" srcOrd="3" destOrd="0" presId="urn:microsoft.com/office/officeart/2018/2/layout/IconCircleList"/>
    <dgm:cxn modelId="{F397C702-E2FC-4972-80E3-598D2A4B4873}" type="presParOf" srcId="{84171E38-127D-468F-8C5F-548D2A107708}" destId="{9FC059B7-41F9-48A4-8198-39CB9E1270D7}" srcOrd="9" destOrd="0" presId="urn:microsoft.com/office/officeart/2018/2/layout/IconCircleList"/>
    <dgm:cxn modelId="{D28A4631-F79B-4D77-A9B4-FE03B8B377AA}" type="presParOf" srcId="{84171E38-127D-468F-8C5F-548D2A107708}" destId="{D13BE9B4-5F52-4B01-A525-857A7FC1DC60}" srcOrd="10" destOrd="0" presId="urn:microsoft.com/office/officeart/2018/2/layout/IconCircleList"/>
    <dgm:cxn modelId="{ABB0F6A6-3D61-431A-9732-E5BA94551309}" type="presParOf" srcId="{D13BE9B4-5F52-4B01-A525-857A7FC1DC60}" destId="{017ABE7F-CFA5-408C-B57E-39D32DDF3AC4}" srcOrd="0" destOrd="0" presId="urn:microsoft.com/office/officeart/2018/2/layout/IconCircleList"/>
    <dgm:cxn modelId="{40EFEEFF-D53C-4A9C-9483-C40956B9FE5B}" type="presParOf" srcId="{D13BE9B4-5F52-4B01-A525-857A7FC1DC60}" destId="{B0C38DD5-9FD3-4712-803B-D87424552A12}" srcOrd="1" destOrd="0" presId="urn:microsoft.com/office/officeart/2018/2/layout/IconCircleList"/>
    <dgm:cxn modelId="{D5582896-FAA9-49E3-9F5C-69ED30E39BC3}" type="presParOf" srcId="{D13BE9B4-5F52-4B01-A525-857A7FC1DC60}" destId="{54B940E5-0AC7-4713-B083-35039B94408B}" srcOrd="2" destOrd="0" presId="urn:microsoft.com/office/officeart/2018/2/layout/IconCircleList"/>
    <dgm:cxn modelId="{15D8B49D-2D78-452E-9A85-CDCBDD1003B0}" type="presParOf" srcId="{D13BE9B4-5F52-4B01-A525-857A7FC1DC60}" destId="{880C0D4C-C696-4B81-A0CB-78514E7B550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3D251-9CC4-475E-9221-F507627946B7}">
      <dsp:nvSpPr>
        <dsp:cNvPr id="0" name=""/>
        <dsp:cNvSpPr/>
      </dsp:nvSpPr>
      <dsp:spPr>
        <a:xfrm>
          <a:off x="0" y="70476"/>
          <a:ext cx="5759656" cy="123325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a-DK" sz="2200" kern="1200" dirty="0"/>
            <a:t>En klub for de nærmeste kollegaer – altså dem på din </a:t>
          </a:r>
          <a:r>
            <a:rPr lang="da-DK" sz="2200" kern="1200" dirty="0" err="1"/>
            <a:t>arbjedsplads</a:t>
          </a:r>
          <a:endParaRPr lang="en-US" sz="2200" kern="1200" dirty="0"/>
        </a:p>
      </dsp:txBody>
      <dsp:txXfrm>
        <a:off x="60203" y="130679"/>
        <a:ext cx="5639250" cy="1112851"/>
      </dsp:txXfrm>
    </dsp:sp>
    <dsp:sp modelId="{85EE620A-BD19-4C05-85FF-3F5C40BF3120}">
      <dsp:nvSpPr>
        <dsp:cNvPr id="0" name=""/>
        <dsp:cNvSpPr/>
      </dsp:nvSpPr>
      <dsp:spPr>
        <a:xfrm>
          <a:off x="0" y="1367093"/>
          <a:ext cx="5759656" cy="1233257"/>
        </a:xfrm>
        <a:prstGeom prst="roundRect">
          <a:avLst/>
        </a:prstGeom>
        <a:solidFill>
          <a:schemeClr val="accent2">
            <a:hueOff val="1199996"/>
            <a:satOff val="-617"/>
            <a:lumOff val="-1569"/>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a-DK" sz="2200" kern="1200" dirty="0"/>
            <a:t>Et klubmøde er lig med et møde i foreningen </a:t>
          </a:r>
        </a:p>
        <a:p>
          <a:pPr marL="0" lvl="0" indent="0" algn="l" defTabSz="977900">
            <a:lnSpc>
              <a:spcPct val="90000"/>
            </a:lnSpc>
            <a:spcBef>
              <a:spcPct val="0"/>
            </a:spcBef>
            <a:spcAft>
              <a:spcPct val="35000"/>
            </a:spcAft>
            <a:buNone/>
          </a:pPr>
          <a:r>
            <a:rPr lang="da-DK" sz="2200" kern="1200" dirty="0"/>
            <a:t>(så der er penge at hente)</a:t>
          </a:r>
          <a:endParaRPr lang="en-US" sz="2200" kern="1200" dirty="0"/>
        </a:p>
      </dsp:txBody>
      <dsp:txXfrm>
        <a:off x="60203" y="1427296"/>
        <a:ext cx="5639250" cy="1112851"/>
      </dsp:txXfrm>
    </dsp:sp>
    <dsp:sp modelId="{3540D516-C36E-448D-84F9-8054B40432C3}">
      <dsp:nvSpPr>
        <dsp:cNvPr id="0" name=""/>
        <dsp:cNvSpPr/>
      </dsp:nvSpPr>
      <dsp:spPr>
        <a:xfrm>
          <a:off x="0" y="2663711"/>
          <a:ext cx="5759656" cy="1233257"/>
        </a:xfrm>
        <a:prstGeom prst="roundRect">
          <a:avLst/>
        </a:prstGeom>
        <a:solidFill>
          <a:schemeClr val="accent2">
            <a:hueOff val="2399992"/>
            <a:satOff val="-1233"/>
            <a:lumOff val="-3137"/>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a-DK" sz="2200" kern="1200" dirty="0"/>
            <a:t>Meget uformelt og kræver kun en mail til områdeformanden og at folk er medlem</a:t>
          </a:r>
          <a:endParaRPr lang="en-US" sz="2200" kern="1200" dirty="0"/>
        </a:p>
      </dsp:txBody>
      <dsp:txXfrm>
        <a:off x="60203" y="2723914"/>
        <a:ext cx="5639250" cy="1112851"/>
      </dsp:txXfrm>
    </dsp:sp>
    <dsp:sp modelId="{E5413C2B-2120-4BDF-8CD4-8EBA12858D81}">
      <dsp:nvSpPr>
        <dsp:cNvPr id="0" name=""/>
        <dsp:cNvSpPr/>
      </dsp:nvSpPr>
      <dsp:spPr>
        <a:xfrm>
          <a:off x="0" y="3960329"/>
          <a:ext cx="5759656" cy="1233257"/>
        </a:xfrm>
        <a:prstGeom prst="roundRect">
          <a:avLst/>
        </a:prstGeom>
        <a:solidFill>
          <a:schemeClr val="accent2">
            <a:hueOff val="3599988"/>
            <a:satOff val="-1850"/>
            <a:lumOff val="-470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a-DK" sz="2200" kern="1200"/>
            <a:t>Man kan sætte alt på dagsorden – både det faglige, arbejdsfællesskabet eller det sociale fællesskab på arbejdspladsen. </a:t>
          </a:r>
          <a:endParaRPr lang="en-US" sz="2200" kern="1200"/>
        </a:p>
      </dsp:txBody>
      <dsp:txXfrm>
        <a:off x="60203" y="4020532"/>
        <a:ext cx="5639250" cy="11128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64BA0-B138-42C9-A5CB-F566EEE464D6}">
      <dsp:nvSpPr>
        <dsp:cNvPr id="0" name=""/>
        <dsp:cNvSpPr/>
      </dsp:nvSpPr>
      <dsp:spPr>
        <a:xfrm>
          <a:off x="0" y="34460"/>
          <a:ext cx="5181600" cy="144209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da-DK" sz="2600" b="1" kern="1200"/>
            <a:t>Netværk</a:t>
          </a:r>
          <a:endParaRPr lang="en-US" sz="2600" kern="1200"/>
        </a:p>
      </dsp:txBody>
      <dsp:txXfrm>
        <a:off x="70397" y="104857"/>
        <a:ext cx="5040806" cy="1301304"/>
      </dsp:txXfrm>
    </dsp:sp>
    <dsp:sp modelId="{6C64F7D6-18D0-4295-B18C-B970EC15254A}">
      <dsp:nvSpPr>
        <dsp:cNvPr id="0" name=""/>
        <dsp:cNvSpPr/>
      </dsp:nvSpPr>
      <dsp:spPr>
        <a:xfrm>
          <a:off x="0" y="1561284"/>
          <a:ext cx="5181600" cy="144209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da-DK" sz="2600" kern="1200" dirty="0"/>
            <a:t>Uformel forum, som kan samles om de faglige emner, som der er fælles interesse for. </a:t>
          </a:r>
          <a:endParaRPr lang="en-US" sz="2600" kern="1200" dirty="0"/>
        </a:p>
      </dsp:txBody>
      <dsp:txXfrm>
        <a:off x="70397" y="1631681"/>
        <a:ext cx="5040806" cy="1301304"/>
      </dsp:txXfrm>
    </dsp:sp>
    <dsp:sp modelId="{B64B028B-8A60-4BFE-8B85-FE43FB2D5C41}">
      <dsp:nvSpPr>
        <dsp:cNvPr id="0" name=""/>
        <dsp:cNvSpPr/>
      </dsp:nvSpPr>
      <dsp:spPr>
        <a:xfrm>
          <a:off x="0" y="3078262"/>
          <a:ext cx="5181600" cy="144209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da-DK" sz="2600" kern="1200" dirty="0"/>
            <a:t>Netværk kan hurtigt sættes i søen og kan nemt opløses, hvis formålet er udtjent</a:t>
          </a:r>
          <a:endParaRPr lang="en-US" sz="2600" kern="1200" dirty="0"/>
        </a:p>
      </dsp:txBody>
      <dsp:txXfrm>
        <a:off x="70397" y="3148659"/>
        <a:ext cx="5040806" cy="13013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53E0B-27FA-49B3-B528-CF806253A081}">
      <dsp:nvSpPr>
        <dsp:cNvPr id="0" name=""/>
        <dsp:cNvSpPr/>
      </dsp:nvSpPr>
      <dsp:spPr>
        <a:xfrm>
          <a:off x="2545080" y="1822895"/>
          <a:ext cx="91440" cy="670106"/>
        </a:xfrm>
        <a:custGeom>
          <a:avLst/>
          <a:gdLst/>
          <a:ahLst/>
          <a:cxnLst/>
          <a:rect l="0" t="0" r="0" b="0"/>
          <a:pathLst>
            <a:path>
              <a:moveTo>
                <a:pt x="45720" y="0"/>
              </a:moveTo>
              <a:lnTo>
                <a:pt x="45720" y="670106"/>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73282" y="2154451"/>
        <a:ext cx="35035" cy="6994"/>
      </dsp:txXfrm>
    </dsp:sp>
    <dsp:sp modelId="{116A6588-EF38-4D80-91C0-8ACBFA5304BF}">
      <dsp:nvSpPr>
        <dsp:cNvPr id="0" name=""/>
        <dsp:cNvSpPr/>
      </dsp:nvSpPr>
      <dsp:spPr>
        <a:xfrm>
          <a:off x="1070223" y="3"/>
          <a:ext cx="3041153" cy="182469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019" tIns="156422" rIns="149019" bIns="156422" numCol="1" spcCol="1270" anchor="t" anchorCtr="0">
          <a:noAutofit/>
        </a:bodyPr>
        <a:lstStyle/>
        <a:p>
          <a:pPr marL="0" lvl="0" indent="0" algn="l" defTabSz="800100">
            <a:lnSpc>
              <a:spcPct val="90000"/>
            </a:lnSpc>
            <a:spcBef>
              <a:spcPct val="0"/>
            </a:spcBef>
            <a:spcAft>
              <a:spcPct val="35000"/>
            </a:spcAft>
            <a:buNone/>
          </a:pPr>
          <a:r>
            <a:rPr lang="da-DK" sz="1800" u="sng" kern="1200" baseline="0"/>
            <a:t>Generalforsamlingerne:</a:t>
          </a:r>
          <a:endParaRPr lang="en-US" sz="1800" kern="1200"/>
        </a:p>
        <a:p>
          <a:pPr marL="114300" lvl="1" indent="-114300" algn="l" defTabSz="622300">
            <a:lnSpc>
              <a:spcPct val="90000"/>
            </a:lnSpc>
            <a:spcBef>
              <a:spcPct val="0"/>
            </a:spcBef>
            <a:spcAft>
              <a:spcPct val="15000"/>
            </a:spcAft>
            <a:buChar char="•"/>
          </a:pPr>
          <a:r>
            <a:rPr lang="da-DK" sz="1400" kern="1200" baseline="0"/>
            <a:t>Er fagområdets øverste myndighed</a:t>
          </a:r>
          <a:endParaRPr lang="en-US" sz="1400" kern="1200"/>
        </a:p>
        <a:p>
          <a:pPr marL="114300" lvl="1" indent="-114300" algn="l" defTabSz="622300">
            <a:lnSpc>
              <a:spcPct val="90000"/>
            </a:lnSpc>
            <a:spcBef>
              <a:spcPct val="0"/>
            </a:spcBef>
            <a:spcAft>
              <a:spcPct val="15000"/>
            </a:spcAft>
            <a:buChar char="•"/>
          </a:pPr>
          <a:r>
            <a:rPr lang="da-DK" sz="1400" kern="1200" baseline="0"/>
            <a:t>Drøfter og beslutter politisk program hvert 2. år (september)</a:t>
          </a:r>
          <a:endParaRPr lang="en-US" sz="1400" kern="1200"/>
        </a:p>
        <a:p>
          <a:pPr marL="114300" lvl="1" indent="-114300" algn="l" defTabSz="622300">
            <a:lnSpc>
              <a:spcPct val="90000"/>
            </a:lnSpc>
            <a:spcBef>
              <a:spcPct val="0"/>
            </a:spcBef>
            <a:spcAft>
              <a:spcPct val="15000"/>
            </a:spcAft>
            <a:buChar char="•"/>
          </a:pPr>
          <a:r>
            <a:rPr lang="da-DK" sz="1400" kern="1200" baseline="0"/>
            <a:t>Vælger formand, kasserer og bestyrelse</a:t>
          </a:r>
          <a:endParaRPr lang="en-US" sz="1400" kern="1200"/>
        </a:p>
      </dsp:txBody>
      <dsp:txXfrm>
        <a:off x="1070223" y="3"/>
        <a:ext cx="3041153" cy="1824692"/>
      </dsp:txXfrm>
    </dsp:sp>
    <dsp:sp modelId="{FDBBF977-8B59-4732-894A-2DD58E80BB57}">
      <dsp:nvSpPr>
        <dsp:cNvPr id="0" name=""/>
        <dsp:cNvSpPr/>
      </dsp:nvSpPr>
      <dsp:spPr>
        <a:xfrm>
          <a:off x="1070223" y="2525401"/>
          <a:ext cx="3041153" cy="182469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019" tIns="156422" rIns="149019" bIns="156422" numCol="1" spcCol="1270" anchor="t" anchorCtr="0">
          <a:noAutofit/>
        </a:bodyPr>
        <a:lstStyle/>
        <a:p>
          <a:pPr marL="0" lvl="0" indent="0" algn="l" defTabSz="800100">
            <a:lnSpc>
              <a:spcPct val="90000"/>
            </a:lnSpc>
            <a:spcBef>
              <a:spcPct val="0"/>
            </a:spcBef>
            <a:spcAft>
              <a:spcPct val="35000"/>
            </a:spcAft>
            <a:buNone/>
          </a:pPr>
          <a:r>
            <a:rPr lang="da-DK" sz="1800" u="sng" kern="1200" baseline="0"/>
            <a:t>Bestyrelserne:</a:t>
          </a:r>
          <a:endParaRPr lang="en-US" sz="1800" kern="1200"/>
        </a:p>
        <a:p>
          <a:pPr marL="114300" lvl="1" indent="-114300" algn="l" defTabSz="622300">
            <a:lnSpc>
              <a:spcPct val="90000"/>
            </a:lnSpc>
            <a:spcBef>
              <a:spcPct val="0"/>
            </a:spcBef>
            <a:spcAft>
              <a:spcPct val="15000"/>
            </a:spcAft>
            <a:buChar char="•"/>
          </a:pPr>
          <a:r>
            <a:rPr lang="da-DK" sz="1400" kern="1200" baseline="0"/>
            <a:t>Leder fagområdet</a:t>
          </a:r>
          <a:endParaRPr lang="en-US" sz="1400" kern="1200"/>
        </a:p>
        <a:p>
          <a:pPr marL="114300" lvl="1" indent="-114300" algn="l" defTabSz="622300">
            <a:lnSpc>
              <a:spcPct val="90000"/>
            </a:lnSpc>
            <a:spcBef>
              <a:spcPct val="0"/>
            </a:spcBef>
            <a:spcAft>
              <a:spcPct val="15000"/>
            </a:spcAft>
            <a:buChar char="•"/>
          </a:pPr>
          <a:r>
            <a:rPr lang="da-DK" sz="1400" kern="1200" baseline="0"/>
            <a:t>Er kollektivt ansvarlige for arbejdet med alle institutionstyper og faggrupper</a:t>
          </a:r>
          <a:endParaRPr lang="en-US" sz="1400" kern="1200"/>
        </a:p>
      </dsp:txBody>
      <dsp:txXfrm>
        <a:off x="1070223" y="2525401"/>
        <a:ext cx="3041153" cy="18246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CCC3F-803F-442C-ADA3-D3ABA2B24028}">
      <dsp:nvSpPr>
        <dsp:cNvPr id="0" name=""/>
        <dsp:cNvSpPr/>
      </dsp:nvSpPr>
      <dsp:spPr>
        <a:xfrm>
          <a:off x="147316" y="108265"/>
          <a:ext cx="839968" cy="83996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649D11-58FC-40B0-9C9C-38512A1574E2}">
      <dsp:nvSpPr>
        <dsp:cNvPr id="0" name=""/>
        <dsp:cNvSpPr/>
      </dsp:nvSpPr>
      <dsp:spPr>
        <a:xfrm>
          <a:off x="323709" y="284659"/>
          <a:ext cx="487181" cy="4871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27033-FA96-44BA-B03C-DABB64EB758A}">
      <dsp:nvSpPr>
        <dsp:cNvPr id="0" name=""/>
        <dsp:cNvSpPr/>
      </dsp:nvSpPr>
      <dsp:spPr>
        <a:xfrm>
          <a:off x="1167277" y="108265"/>
          <a:ext cx="1979924" cy="839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da-DK" sz="1200" kern="1200"/>
            <a:t>Hvert fagområde har en ledersektionsbestyrelse.</a:t>
          </a:r>
          <a:endParaRPr lang="en-US" sz="1200" kern="1200"/>
        </a:p>
      </dsp:txBody>
      <dsp:txXfrm>
        <a:off x="1167277" y="108265"/>
        <a:ext cx="1979924" cy="839968"/>
      </dsp:txXfrm>
    </dsp:sp>
    <dsp:sp modelId="{781DFFBB-2703-47A0-83AB-726328E2638B}">
      <dsp:nvSpPr>
        <dsp:cNvPr id="0" name=""/>
        <dsp:cNvSpPr/>
      </dsp:nvSpPr>
      <dsp:spPr>
        <a:xfrm>
          <a:off x="3492189" y="108265"/>
          <a:ext cx="839968" cy="83996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E9C742-4C54-40D7-8128-09049AA6DAD0}">
      <dsp:nvSpPr>
        <dsp:cNvPr id="0" name=""/>
        <dsp:cNvSpPr/>
      </dsp:nvSpPr>
      <dsp:spPr>
        <a:xfrm>
          <a:off x="3668582" y="284659"/>
          <a:ext cx="487181" cy="4871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45A80A-3EC4-426A-BD70-08F80DC63292}">
      <dsp:nvSpPr>
        <dsp:cNvPr id="0" name=""/>
        <dsp:cNvSpPr/>
      </dsp:nvSpPr>
      <dsp:spPr>
        <a:xfrm>
          <a:off x="4512150" y="108265"/>
          <a:ext cx="1979924" cy="839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da-DK" sz="1200" kern="1200" dirty="0"/>
            <a:t>Generalforsamlinger afholdes hvert 2. år i maj, hvor der vælges:</a:t>
          </a:r>
          <a:endParaRPr lang="en-US" sz="1200" kern="1200" dirty="0"/>
        </a:p>
      </dsp:txBody>
      <dsp:txXfrm>
        <a:off x="4512150" y="108265"/>
        <a:ext cx="1979924" cy="839968"/>
      </dsp:txXfrm>
    </dsp:sp>
    <dsp:sp modelId="{EF339C45-FA75-4988-89EE-234E5C892C2A}">
      <dsp:nvSpPr>
        <dsp:cNvPr id="0" name=""/>
        <dsp:cNvSpPr/>
      </dsp:nvSpPr>
      <dsp:spPr>
        <a:xfrm>
          <a:off x="147316" y="1653073"/>
          <a:ext cx="839968" cy="83996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4753D4-7D58-4381-8135-3DB790677326}">
      <dsp:nvSpPr>
        <dsp:cNvPr id="0" name=""/>
        <dsp:cNvSpPr/>
      </dsp:nvSpPr>
      <dsp:spPr>
        <a:xfrm>
          <a:off x="323709" y="1829466"/>
          <a:ext cx="487181" cy="4871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94AC84-7D5D-415C-918E-319798FA57E8}">
      <dsp:nvSpPr>
        <dsp:cNvPr id="0" name=""/>
        <dsp:cNvSpPr/>
      </dsp:nvSpPr>
      <dsp:spPr>
        <a:xfrm>
          <a:off x="1167277" y="1653073"/>
          <a:ext cx="1979924" cy="839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da-DK" sz="1200" kern="1200"/>
            <a:t>Formand, kasserer &amp; bestyrelse</a:t>
          </a:r>
          <a:endParaRPr lang="en-US" sz="1200" kern="1200"/>
        </a:p>
      </dsp:txBody>
      <dsp:txXfrm>
        <a:off x="1167277" y="1653073"/>
        <a:ext cx="1979924" cy="839968"/>
      </dsp:txXfrm>
    </dsp:sp>
    <dsp:sp modelId="{5AB16760-A416-4225-9110-7A74463AAFEC}">
      <dsp:nvSpPr>
        <dsp:cNvPr id="0" name=""/>
        <dsp:cNvSpPr/>
      </dsp:nvSpPr>
      <dsp:spPr>
        <a:xfrm>
          <a:off x="3492189" y="1653073"/>
          <a:ext cx="839968" cy="83996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C3A7EB-B897-496A-AABF-64898BBEE7EF}">
      <dsp:nvSpPr>
        <dsp:cNvPr id="0" name=""/>
        <dsp:cNvSpPr/>
      </dsp:nvSpPr>
      <dsp:spPr>
        <a:xfrm>
          <a:off x="3668582" y="1829466"/>
          <a:ext cx="487181" cy="4871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D4A665-ACE0-4F51-917D-EBFEECD24337}">
      <dsp:nvSpPr>
        <dsp:cNvPr id="0" name=""/>
        <dsp:cNvSpPr/>
      </dsp:nvSpPr>
      <dsp:spPr>
        <a:xfrm>
          <a:off x="4512150" y="1653073"/>
          <a:ext cx="1979924" cy="839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da-DK" sz="1200" u="sng" kern="1200"/>
            <a:t>Leder sektionsbestyrelserne kan:</a:t>
          </a:r>
          <a:endParaRPr lang="en-US" sz="1200" kern="1200"/>
        </a:p>
      </dsp:txBody>
      <dsp:txXfrm>
        <a:off x="4512150" y="1653073"/>
        <a:ext cx="1979924" cy="839968"/>
      </dsp:txXfrm>
    </dsp:sp>
    <dsp:sp modelId="{0B984744-35B2-4438-ADBD-4F35BDB40062}">
      <dsp:nvSpPr>
        <dsp:cNvPr id="0" name=""/>
        <dsp:cNvSpPr/>
      </dsp:nvSpPr>
      <dsp:spPr>
        <a:xfrm>
          <a:off x="147316" y="3197881"/>
          <a:ext cx="839968" cy="83996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E732C7-9D69-4D1D-B6C7-CC697820AC33}">
      <dsp:nvSpPr>
        <dsp:cNvPr id="0" name=""/>
        <dsp:cNvSpPr/>
      </dsp:nvSpPr>
      <dsp:spPr>
        <a:xfrm>
          <a:off x="323709" y="3374274"/>
          <a:ext cx="487181" cy="48718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DC5577-0D51-499F-8F5E-FB9409962BE4}">
      <dsp:nvSpPr>
        <dsp:cNvPr id="0" name=""/>
        <dsp:cNvSpPr/>
      </dsp:nvSpPr>
      <dsp:spPr>
        <a:xfrm>
          <a:off x="1167277" y="3197881"/>
          <a:ext cx="1979924" cy="839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da-DK" sz="1200" kern="1200"/>
            <a:t>Deltage i eller varetage forhandlinger for grupper eller enkeltpersoner indenfor ledersektionens område</a:t>
          </a:r>
          <a:endParaRPr lang="en-US" sz="1200" kern="1200"/>
        </a:p>
      </dsp:txBody>
      <dsp:txXfrm>
        <a:off x="1167277" y="3197881"/>
        <a:ext cx="1979924" cy="839968"/>
      </dsp:txXfrm>
    </dsp:sp>
    <dsp:sp modelId="{017ABE7F-CFA5-408C-B57E-39D32DDF3AC4}">
      <dsp:nvSpPr>
        <dsp:cNvPr id="0" name=""/>
        <dsp:cNvSpPr/>
      </dsp:nvSpPr>
      <dsp:spPr>
        <a:xfrm>
          <a:off x="3492189" y="3197881"/>
          <a:ext cx="839968" cy="83996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C38DD5-9FD3-4712-803B-D87424552A12}">
      <dsp:nvSpPr>
        <dsp:cNvPr id="0" name=""/>
        <dsp:cNvSpPr/>
      </dsp:nvSpPr>
      <dsp:spPr>
        <a:xfrm>
          <a:off x="3668582" y="3374274"/>
          <a:ext cx="487181" cy="48718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0C0D4C-C696-4B81-A0CB-78514E7B550B}">
      <dsp:nvSpPr>
        <dsp:cNvPr id="0" name=""/>
        <dsp:cNvSpPr/>
      </dsp:nvSpPr>
      <dsp:spPr>
        <a:xfrm>
          <a:off x="4512150" y="3197881"/>
          <a:ext cx="1979924" cy="839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da-DK" sz="1200" kern="1200"/>
            <a:t>Udtale sig på vegne af lederne inden for området</a:t>
          </a:r>
          <a:endParaRPr lang="en-US" sz="1200" kern="1200"/>
        </a:p>
      </dsp:txBody>
      <dsp:txXfrm>
        <a:off x="4512150" y="3197881"/>
        <a:ext cx="1979924" cy="8399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4B330-A92F-461D-A338-13538DF32B0F}" type="datetimeFigureOut">
              <a:rPr lang="da-DK" smtClean="0"/>
              <a:t>13-04-2026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CFABE-E62D-4813-B0B1-216B8C687953}" type="slidenum">
              <a:rPr lang="da-DK" smtClean="0"/>
              <a:t>‹nr.›</a:t>
            </a:fld>
            <a:endParaRPr lang="da-DK"/>
          </a:p>
        </p:txBody>
      </p:sp>
    </p:spTree>
    <p:extLst>
      <p:ext uri="{BB962C8B-B14F-4D97-AF65-F5344CB8AC3E}">
        <p14:creationId xmlns:p14="http://schemas.microsoft.com/office/powerpoint/2010/main" val="355107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1384C5E-DB72-46FC-BE7C-E3CC67CEF974}" type="slidenum">
              <a:rPr lang="da-DK" smtClean="0"/>
              <a:t>1</a:t>
            </a:fld>
            <a:endParaRPr lang="da-DK"/>
          </a:p>
        </p:txBody>
      </p:sp>
    </p:spTree>
    <p:extLst>
      <p:ext uri="{BB962C8B-B14F-4D97-AF65-F5344CB8AC3E}">
        <p14:creationId xmlns:p14="http://schemas.microsoft.com/office/powerpoint/2010/main" val="1905061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233DB-CCCD-1DA9-B7EF-FBB7730341D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B8AF301-2880-61D3-55C4-8B9D68634C6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C16CD43-86C7-9058-727C-365F3186C8F8}"/>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525CC82D-C3CC-3BDC-F4BA-A2BAB6F348AA}"/>
              </a:ext>
            </a:extLst>
          </p:cNvPr>
          <p:cNvSpPr>
            <a:spLocks noGrp="1"/>
          </p:cNvSpPr>
          <p:nvPr>
            <p:ph type="sldNum" sz="quarter" idx="5"/>
          </p:nvPr>
        </p:nvSpPr>
        <p:spPr/>
        <p:txBody>
          <a:bodyPr/>
          <a:lstStyle/>
          <a:p>
            <a:fld id="{71384C5E-DB72-46FC-BE7C-E3CC67CEF974}" type="slidenum">
              <a:rPr lang="da-DK" smtClean="0"/>
              <a:t>13</a:t>
            </a:fld>
            <a:endParaRPr lang="da-DK"/>
          </a:p>
        </p:txBody>
      </p:sp>
    </p:spTree>
    <p:extLst>
      <p:ext uri="{BB962C8B-B14F-4D97-AF65-F5344CB8AC3E}">
        <p14:creationId xmlns:p14="http://schemas.microsoft.com/office/powerpoint/2010/main" val="2892524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8A869-0786-9255-28EC-7B540FBF717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0264427-EBE9-7459-2C6D-8290A966954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F06BED4-E015-6954-8C63-687CDC9538D6}"/>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82E59391-F9C8-CCA9-BC36-A7781B2C0C50}"/>
              </a:ext>
            </a:extLst>
          </p:cNvPr>
          <p:cNvSpPr>
            <a:spLocks noGrp="1"/>
          </p:cNvSpPr>
          <p:nvPr>
            <p:ph type="sldNum" sz="quarter" idx="5"/>
          </p:nvPr>
        </p:nvSpPr>
        <p:spPr/>
        <p:txBody>
          <a:bodyPr/>
          <a:lstStyle/>
          <a:p>
            <a:fld id="{71384C5E-DB72-46FC-BE7C-E3CC67CEF974}" type="slidenum">
              <a:rPr lang="da-DK" smtClean="0"/>
              <a:t>14</a:t>
            </a:fld>
            <a:endParaRPr lang="da-DK"/>
          </a:p>
        </p:txBody>
      </p:sp>
    </p:spTree>
    <p:extLst>
      <p:ext uri="{BB962C8B-B14F-4D97-AF65-F5344CB8AC3E}">
        <p14:creationId xmlns:p14="http://schemas.microsoft.com/office/powerpoint/2010/main" val="2532463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LFS har fået en del henvendelser fra pædagoger der er nyuddannede og tiltrådt i 1. kvartal af 2025, som ikke har fået rekrutteringstillæg jf. rekrutterings og fastholdelsesaftalen. </a:t>
            </a:r>
          </a:p>
          <a:p>
            <a:endParaRPr lang="da-DK" dirty="0"/>
          </a:p>
        </p:txBody>
      </p:sp>
      <p:sp>
        <p:nvSpPr>
          <p:cNvPr id="4" name="Pladsholder til slidenummer 3"/>
          <p:cNvSpPr>
            <a:spLocks noGrp="1"/>
          </p:cNvSpPr>
          <p:nvPr>
            <p:ph type="sldNum" sz="quarter" idx="5"/>
          </p:nvPr>
        </p:nvSpPr>
        <p:spPr/>
        <p:txBody>
          <a:bodyPr/>
          <a:lstStyle/>
          <a:p>
            <a:fld id="{1D3CFABE-E62D-4813-B0B1-216B8C687953}" type="slidenum">
              <a:rPr lang="da-DK" smtClean="0"/>
              <a:t>15</a:t>
            </a:fld>
            <a:endParaRPr lang="da-DK"/>
          </a:p>
        </p:txBody>
      </p:sp>
    </p:spTree>
    <p:extLst>
      <p:ext uri="{BB962C8B-B14F-4D97-AF65-F5344CB8AC3E}">
        <p14:creationId xmlns:p14="http://schemas.microsoft.com/office/powerpoint/2010/main" val="3915917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Husk som TR at oplys nyansatte kollegaer omkring deres valg af </a:t>
            </a:r>
            <a:r>
              <a:rPr lang="da-DK" dirty="0" err="1"/>
              <a:t>frtvalgstillæg</a:t>
            </a:r>
            <a:r>
              <a:rPr lang="da-DK" dirty="0"/>
              <a:t>. </a:t>
            </a:r>
          </a:p>
        </p:txBody>
      </p:sp>
      <p:sp>
        <p:nvSpPr>
          <p:cNvPr id="4" name="Pladsholder til slidenummer 3"/>
          <p:cNvSpPr>
            <a:spLocks noGrp="1"/>
          </p:cNvSpPr>
          <p:nvPr>
            <p:ph type="sldNum" sz="quarter" idx="5"/>
          </p:nvPr>
        </p:nvSpPr>
        <p:spPr/>
        <p:txBody>
          <a:bodyPr/>
          <a:lstStyle/>
          <a:p>
            <a:fld id="{1D3CFABE-E62D-4813-B0B1-216B8C687953}" type="slidenum">
              <a:rPr lang="da-DK" smtClean="0"/>
              <a:t>16</a:t>
            </a:fld>
            <a:endParaRPr lang="da-DK"/>
          </a:p>
        </p:txBody>
      </p:sp>
    </p:spTree>
    <p:extLst>
      <p:ext uri="{BB962C8B-B14F-4D97-AF65-F5344CB8AC3E}">
        <p14:creationId xmlns:p14="http://schemas.microsoft.com/office/powerpoint/2010/main" val="2800394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https://arbejdsmiljoe.kk.dk/nyheder/over-stregen-vi-udvider-raadgivning-om-kraenkende-adfaerd-i-2026</a:t>
            </a:r>
          </a:p>
          <a:p>
            <a:endParaRPr lang="da-DK" dirty="0"/>
          </a:p>
          <a:p>
            <a:r>
              <a:rPr lang="da-DK" sz="1200" b="0" i="0" kern="1200" dirty="0">
                <a:solidFill>
                  <a:schemeClr val="tx1"/>
                </a:solidFill>
                <a:effectLst/>
                <a:latin typeface="+mn-lt"/>
                <a:ea typeface="+mn-ea"/>
                <a:cs typeface="+mn-cs"/>
              </a:rPr>
              <a:t>Hidtil har du kunnet ringe til ”Enhed for anonym håndtering af seksuel chikane og sexisme”. </a:t>
            </a:r>
          </a:p>
          <a:p>
            <a:r>
              <a:rPr lang="da-DK" sz="1200" b="0" i="0" kern="1200" dirty="0">
                <a:solidFill>
                  <a:schemeClr val="tx1"/>
                </a:solidFill>
                <a:effectLst/>
                <a:latin typeface="+mn-lt"/>
                <a:ea typeface="+mn-ea"/>
                <a:cs typeface="+mn-cs"/>
              </a:rPr>
              <a:t>Fra d. 1. januar 2026 kan du ringe i forbindelse med alle typer for krænkende adfærd – og så skifter vi navn!</a:t>
            </a:r>
            <a:endParaRPr lang="da-DK" dirty="0"/>
          </a:p>
        </p:txBody>
      </p:sp>
      <p:sp>
        <p:nvSpPr>
          <p:cNvPr id="4" name="Pladsholder til slidenummer 3"/>
          <p:cNvSpPr>
            <a:spLocks noGrp="1"/>
          </p:cNvSpPr>
          <p:nvPr>
            <p:ph type="sldNum" sz="quarter" idx="5"/>
          </p:nvPr>
        </p:nvSpPr>
        <p:spPr/>
        <p:txBody>
          <a:bodyPr/>
          <a:lstStyle/>
          <a:p>
            <a:fld id="{1D3CFABE-E62D-4813-B0B1-216B8C687953}" type="slidenum">
              <a:rPr lang="da-DK" smtClean="0"/>
              <a:t>17</a:t>
            </a:fld>
            <a:endParaRPr lang="da-DK"/>
          </a:p>
        </p:txBody>
      </p:sp>
    </p:spTree>
    <p:extLst>
      <p:ext uri="{BB962C8B-B14F-4D97-AF65-F5344CB8AC3E}">
        <p14:creationId xmlns:p14="http://schemas.microsoft.com/office/powerpoint/2010/main" val="1966712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C86D8-B6BB-71A1-9E86-816347E66DD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C5CCECB-0ADC-F7CE-4FD4-EDA74F866C5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73D5BA8-9320-30AC-ACFE-50C43B03BB01}"/>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187B0246-7913-0A70-3655-EEB77FFF7151}"/>
              </a:ext>
            </a:extLst>
          </p:cNvPr>
          <p:cNvSpPr>
            <a:spLocks noGrp="1"/>
          </p:cNvSpPr>
          <p:nvPr>
            <p:ph type="sldNum" sz="quarter" idx="5"/>
          </p:nvPr>
        </p:nvSpPr>
        <p:spPr/>
        <p:txBody>
          <a:bodyPr/>
          <a:lstStyle/>
          <a:p>
            <a:fld id="{71384C5E-DB72-46FC-BE7C-E3CC67CEF974}" type="slidenum">
              <a:rPr lang="da-DK" smtClean="0"/>
              <a:t>19</a:t>
            </a:fld>
            <a:endParaRPr lang="da-DK"/>
          </a:p>
        </p:txBody>
      </p:sp>
    </p:spTree>
    <p:extLst>
      <p:ext uri="{BB962C8B-B14F-4D97-AF65-F5344CB8AC3E}">
        <p14:creationId xmlns:p14="http://schemas.microsoft.com/office/powerpoint/2010/main" val="2066699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D3CFABE-E62D-4813-B0B1-216B8C687953}" type="slidenum">
              <a:rPr lang="da-DK" smtClean="0"/>
              <a:t>20</a:t>
            </a:fld>
            <a:endParaRPr lang="da-DK"/>
          </a:p>
        </p:txBody>
      </p:sp>
    </p:spTree>
    <p:extLst>
      <p:ext uri="{BB962C8B-B14F-4D97-AF65-F5344CB8AC3E}">
        <p14:creationId xmlns:p14="http://schemas.microsoft.com/office/powerpoint/2010/main" val="796459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BC6BB-1421-9193-E639-34B2182B927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80F0022-9429-D2C5-2E0C-78BB3479DF2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DB06F72-DFE1-889A-FEDA-6507C54BB16B}"/>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4352F43B-5144-FE8E-F6A2-486EFAA1EC6E}"/>
              </a:ext>
            </a:extLst>
          </p:cNvPr>
          <p:cNvSpPr>
            <a:spLocks noGrp="1"/>
          </p:cNvSpPr>
          <p:nvPr>
            <p:ph type="sldNum" sz="quarter" idx="5"/>
          </p:nvPr>
        </p:nvSpPr>
        <p:spPr/>
        <p:txBody>
          <a:bodyPr/>
          <a:lstStyle/>
          <a:p>
            <a:fld id="{71384C5E-DB72-46FC-BE7C-E3CC67CEF974}" type="slidenum">
              <a:rPr lang="da-DK" smtClean="0"/>
              <a:t>22</a:t>
            </a:fld>
            <a:endParaRPr lang="da-DK"/>
          </a:p>
        </p:txBody>
      </p:sp>
    </p:spTree>
    <p:extLst>
      <p:ext uri="{BB962C8B-B14F-4D97-AF65-F5344CB8AC3E}">
        <p14:creationId xmlns:p14="http://schemas.microsoft.com/office/powerpoint/2010/main" val="1493447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Læren i dag er Fokus på at være en god støtte for jeres kollegaer </a:t>
            </a:r>
          </a:p>
          <a:p>
            <a:endParaRPr lang="da-DK" dirty="0"/>
          </a:p>
        </p:txBody>
      </p:sp>
      <p:sp>
        <p:nvSpPr>
          <p:cNvPr id="4" name="Pladsholder til slidenummer 3"/>
          <p:cNvSpPr>
            <a:spLocks noGrp="1"/>
          </p:cNvSpPr>
          <p:nvPr>
            <p:ph type="sldNum" sz="quarter" idx="5"/>
          </p:nvPr>
        </p:nvSpPr>
        <p:spPr/>
        <p:txBody>
          <a:bodyPr/>
          <a:lstStyle/>
          <a:p>
            <a:fld id="{71384C5E-DB72-46FC-BE7C-E3CC67CEF974}" type="slidenum">
              <a:rPr lang="da-DK" smtClean="0"/>
              <a:t>23</a:t>
            </a:fld>
            <a:endParaRPr lang="da-DK"/>
          </a:p>
        </p:txBody>
      </p:sp>
    </p:spTree>
    <p:extLst>
      <p:ext uri="{BB962C8B-B14F-4D97-AF65-F5344CB8AC3E}">
        <p14:creationId xmlns:p14="http://schemas.microsoft.com/office/powerpoint/2010/main" val="359357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a:t>OBS: Lederen må ikke informere jer omkring hvem der er indkaldt til samtale samt årsagen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a:t>OBS: En bisidder fra LFS er jer </a:t>
            </a:r>
            <a:r>
              <a:rPr lang="da-DK" sz="1200" b="1" dirty="0" err="1"/>
              <a:t>TR’er</a:t>
            </a:r>
            <a:r>
              <a:rPr lang="da-DK" sz="1200" b="1" dirty="0"/>
              <a:t>. Der hvor der er klynger, er det en anden TR i klyngen, hvis TR er forhindret i at deltage. </a:t>
            </a:r>
          </a:p>
          <a:p>
            <a:endParaRPr lang="da-DK" dirty="0"/>
          </a:p>
        </p:txBody>
      </p:sp>
      <p:sp>
        <p:nvSpPr>
          <p:cNvPr id="4" name="Pladsholder til slidenummer 3"/>
          <p:cNvSpPr>
            <a:spLocks noGrp="1"/>
          </p:cNvSpPr>
          <p:nvPr>
            <p:ph type="sldNum" sz="quarter" idx="5"/>
          </p:nvPr>
        </p:nvSpPr>
        <p:spPr/>
        <p:txBody>
          <a:bodyPr/>
          <a:lstStyle/>
          <a:p>
            <a:fld id="{71384C5E-DB72-46FC-BE7C-E3CC67CEF974}" type="slidenum">
              <a:rPr lang="da-DK" smtClean="0"/>
              <a:t>24</a:t>
            </a:fld>
            <a:endParaRPr lang="da-DK"/>
          </a:p>
        </p:txBody>
      </p:sp>
    </p:spTree>
    <p:extLst>
      <p:ext uri="{BB962C8B-B14F-4D97-AF65-F5344CB8AC3E}">
        <p14:creationId xmlns:p14="http://schemas.microsoft.com/office/powerpoint/2010/main" val="651645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31F98-450D-7B9D-2C9A-3CBB72894BA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38B840B-282D-EFD3-7F77-1D76BDED684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D200F99E-F3C6-8B78-C950-1AF541726276}"/>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56F3AA57-8B6C-CF16-0BF0-9925EB5843A3}"/>
              </a:ext>
            </a:extLst>
          </p:cNvPr>
          <p:cNvSpPr>
            <a:spLocks noGrp="1"/>
          </p:cNvSpPr>
          <p:nvPr>
            <p:ph type="sldNum" sz="quarter" idx="5"/>
          </p:nvPr>
        </p:nvSpPr>
        <p:spPr/>
        <p:txBody>
          <a:bodyPr/>
          <a:lstStyle/>
          <a:p>
            <a:fld id="{71384C5E-DB72-46FC-BE7C-E3CC67CEF974}" type="slidenum">
              <a:rPr lang="da-DK" smtClean="0"/>
              <a:t>2</a:t>
            </a:fld>
            <a:endParaRPr lang="da-DK"/>
          </a:p>
        </p:txBody>
      </p:sp>
    </p:spTree>
    <p:extLst>
      <p:ext uri="{BB962C8B-B14F-4D97-AF65-F5344CB8AC3E}">
        <p14:creationId xmlns:p14="http://schemas.microsoft.com/office/powerpoint/2010/main" val="690224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Spore jer ind på rollen/opgaven – ingen opsamling</a:t>
            </a:r>
          </a:p>
        </p:txBody>
      </p:sp>
      <p:sp>
        <p:nvSpPr>
          <p:cNvPr id="4" name="Pladsholder til slidenummer 3"/>
          <p:cNvSpPr>
            <a:spLocks noGrp="1"/>
          </p:cNvSpPr>
          <p:nvPr>
            <p:ph type="sldNum" sz="quarter" idx="5"/>
          </p:nvPr>
        </p:nvSpPr>
        <p:spPr/>
        <p:txBody>
          <a:bodyPr/>
          <a:lstStyle/>
          <a:p>
            <a:fld id="{71384C5E-DB72-46FC-BE7C-E3CC67CEF974}" type="slidenum">
              <a:rPr lang="da-DK" smtClean="0"/>
              <a:t>25</a:t>
            </a:fld>
            <a:endParaRPr lang="da-DK"/>
          </a:p>
        </p:txBody>
      </p:sp>
    </p:spTree>
    <p:extLst>
      <p:ext uri="{BB962C8B-B14F-4D97-AF65-F5344CB8AC3E}">
        <p14:creationId xmlns:p14="http://schemas.microsoft.com/office/powerpoint/2010/main" val="2829748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Indkaldes</a:t>
            </a:r>
            <a:r>
              <a:rPr lang="da-DK" dirty="0"/>
              <a:t> af pædagogisk leder/KKFO-leder</a:t>
            </a:r>
          </a:p>
          <a:p>
            <a:pPr lvl="1"/>
            <a:r>
              <a:rPr lang="da-DK" dirty="0"/>
              <a:t>Når medarbejderen har været sygemeldt i 10 dage eller mere indenfor de seneste 12 måneder</a:t>
            </a:r>
          </a:p>
          <a:p>
            <a:pPr lvl="1"/>
            <a:r>
              <a:rPr lang="da-DK" dirty="0"/>
              <a:t>Når medarbejderen har haft tre sygefraværsperioder eller mere indenfor de seneste 6 måneder</a:t>
            </a:r>
          </a:p>
          <a:p>
            <a:pPr lvl="1"/>
            <a:r>
              <a:rPr lang="da-DK" dirty="0"/>
              <a:t>Kriterierne er et udgangspunkt. Herudover kan lederen vælge at indkalde medarbejderen tidligere, hvis lederen vurderer, at det er hensigtsmæssigt</a:t>
            </a:r>
          </a:p>
          <a:p>
            <a:r>
              <a:rPr lang="da-DK" b="1" dirty="0"/>
              <a:t>Formålet </a:t>
            </a:r>
            <a:r>
              <a:rPr lang="da-DK" dirty="0"/>
              <a:t>er at afdække, om der er forhold på arbejdspladsen der er med til at øge sygefraværet, og om der kan ændres på disse</a:t>
            </a:r>
          </a:p>
          <a:p>
            <a:r>
              <a:rPr lang="da-DK" b="1" dirty="0"/>
              <a:t>Målet</a:t>
            </a:r>
            <a:r>
              <a:rPr lang="da-DK" dirty="0"/>
              <a:t> er omsorg, afklaring og fastholdelse</a:t>
            </a:r>
            <a:r>
              <a:rPr lang="da-DK" b="1" dirty="0"/>
              <a:t> </a:t>
            </a:r>
          </a:p>
          <a:p>
            <a:r>
              <a:rPr lang="da-DK" dirty="0"/>
              <a:t>Der skrives</a:t>
            </a:r>
            <a:r>
              <a:rPr lang="da-DK" b="1" dirty="0"/>
              <a:t> referat </a:t>
            </a:r>
            <a:r>
              <a:rPr lang="da-DK" dirty="0"/>
              <a:t>af samtalen som sendes via </a:t>
            </a:r>
            <a:r>
              <a:rPr lang="da-DK" dirty="0" err="1"/>
              <a:t>E-boks</a:t>
            </a:r>
            <a:r>
              <a:rPr lang="da-DK" dirty="0"/>
              <a:t> til medarbejderen efterfølgende, hvorved medarbejderen har 7 dage til at komme med bemærkninger. Det færdige referat vedlægges personalesagen</a:t>
            </a:r>
          </a:p>
          <a:p>
            <a:r>
              <a:rPr lang="da-DK" dirty="0"/>
              <a:t>Medarbejderen kan selv bede om at få en sygefraværssamtale med lederen </a:t>
            </a:r>
          </a:p>
          <a:p>
            <a:endParaRPr lang="da-DK" dirty="0"/>
          </a:p>
          <a:p>
            <a:r>
              <a:rPr lang="da-DK" b="1" dirty="0">
                <a:effectLst>
                  <a:outerShdw blurRad="38100" dist="38100" dir="2700000" algn="tl">
                    <a:srgbClr val="000000">
                      <a:alpha val="43137"/>
                    </a:srgbClr>
                  </a:outerShdw>
                </a:effectLst>
              </a:rPr>
              <a:t>OBS </a:t>
            </a:r>
            <a:r>
              <a:rPr lang="da-DK" dirty="0"/>
              <a:t>KAN have tjenstlige konsekvenser typisk er det skoleleder/klyngeleder der afholder disse samtaler </a:t>
            </a:r>
          </a:p>
          <a:p>
            <a:pPr lvl="1"/>
            <a:r>
              <a:rPr lang="da-DK" dirty="0"/>
              <a:t>Indstilling til afsked – høringsmulighed </a:t>
            </a:r>
            <a:r>
              <a:rPr lang="da-DK" i="1" dirty="0"/>
              <a:t>(I kan skrive høringssvar indenfor en given tidsramme)</a:t>
            </a:r>
            <a:endParaRPr lang="da-DK" sz="2000" i="1" dirty="0"/>
          </a:p>
          <a:p>
            <a:endParaRPr lang="da-DK" b="1" dirty="0">
              <a:effectLst>
                <a:outerShdw blurRad="38100" dist="38100" dir="2700000" algn="tl">
                  <a:srgbClr val="000000">
                    <a:alpha val="43137"/>
                  </a:srgbClr>
                </a:outerShdw>
              </a:effectLst>
            </a:endParaRPr>
          </a:p>
          <a:p>
            <a:endParaRPr lang="da-DK" dirty="0"/>
          </a:p>
        </p:txBody>
      </p:sp>
      <p:sp>
        <p:nvSpPr>
          <p:cNvPr id="4" name="Pladsholder til slidenummer 3"/>
          <p:cNvSpPr>
            <a:spLocks noGrp="1"/>
          </p:cNvSpPr>
          <p:nvPr>
            <p:ph type="sldNum" sz="quarter" idx="5"/>
          </p:nvPr>
        </p:nvSpPr>
        <p:spPr/>
        <p:txBody>
          <a:bodyPr/>
          <a:lstStyle/>
          <a:p>
            <a:fld id="{71384C5E-DB72-46FC-BE7C-E3CC67CEF974}" type="slidenum">
              <a:rPr lang="da-DK" smtClean="0"/>
              <a:t>27</a:t>
            </a:fld>
            <a:endParaRPr lang="da-DK"/>
          </a:p>
        </p:txBody>
      </p:sp>
    </p:spTree>
    <p:extLst>
      <p:ext uri="{BB962C8B-B14F-4D97-AF65-F5344CB8AC3E}">
        <p14:creationId xmlns:p14="http://schemas.microsoft.com/office/powerpoint/2010/main" val="1946151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er pt. mange rundbordssamtaler </a:t>
            </a:r>
          </a:p>
          <a:p>
            <a:r>
              <a:rPr lang="da-DK" dirty="0"/>
              <a:t>Er en samtale mellem </a:t>
            </a:r>
          </a:p>
          <a:p>
            <a:pPr lvl="1"/>
            <a:r>
              <a:rPr lang="da-DK" dirty="0"/>
              <a:t>Medarbejder samt evt. bisidder </a:t>
            </a:r>
          </a:p>
          <a:p>
            <a:pPr lvl="1"/>
            <a:r>
              <a:rPr lang="da-DK" dirty="0"/>
              <a:t>ledelse </a:t>
            </a:r>
          </a:p>
          <a:p>
            <a:pPr lvl="1"/>
            <a:r>
              <a:rPr lang="da-DK" dirty="0"/>
              <a:t>En/flere andre relevante aktører uden daglig tilknytning til arbejdspladsen. - Eksempelvis en sagsbehandler fra den sygemeldtes kommune </a:t>
            </a:r>
          </a:p>
          <a:p>
            <a:r>
              <a:rPr lang="da-DK" dirty="0"/>
              <a:t>Med deltagelse af eksterne aktører er der mulighed for en større bredde, når muligheder for fastholdelse skal undersøges</a:t>
            </a:r>
          </a:p>
          <a:p>
            <a:r>
              <a:rPr lang="da-DK" b="1" dirty="0"/>
              <a:t>Målet</a:t>
            </a:r>
            <a:r>
              <a:rPr lang="da-DK" dirty="0"/>
              <a:t> er omsorg, afklaring og fastholdelse</a:t>
            </a:r>
            <a:r>
              <a:rPr lang="da-DK" b="1" dirty="0"/>
              <a:t> </a:t>
            </a:r>
          </a:p>
          <a:p>
            <a:r>
              <a:rPr lang="da-DK" dirty="0"/>
              <a:t>Der skrives</a:t>
            </a:r>
            <a:r>
              <a:rPr lang="da-DK" b="1" dirty="0"/>
              <a:t> referat </a:t>
            </a:r>
            <a:r>
              <a:rPr lang="da-DK" dirty="0"/>
              <a:t>af samtalen som sendes via </a:t>
            </a:r>
            <a:r>
              <a:rPr lang="da-DK" dirty="0" err="1"/>
              <a:t>E-boks</a:t>
            </a:r>
            <a:r>
              <a:rPr lang="da-DK" dirty="0"/>
              <a:t> til medarbejderen efterfølgende, hvorved medarbejderen har 7 dage til at komme med bemærkninger. Det færdige referat vedlægges personalesagen</a:t>
            </a:r>
          </a:p>
          <a:p>
            <a:endParaRPr lang="da-DK" dirty="0"/>
          </a:p>
        </p:txBody>
      </p:sp>
      <p:sp>
        <p:nvSpPr>
          <p:cNvPr id="4" name="Pladsholder til slidenummer 3"/>
          <p:cNvSpPr>
            <a:spLocks noGrp="1"/>
          </p:cNvSpPr>
          <p:nvPr>
            <p:ph type="sldNum" sz="quarter" idx="5"/>
          </p:nvPr>
        </p:nvSpPr>
        <p:spPr/>
        <p:txBody>
          <a:bodyPr/>
          <a:lstStyle/>
          <a:p>
            <a:fld id="{71384C5E-DB72-46FC-BE7C-E3CC67CEF974}" type="slidenum">
              <a:rPr lang="da-DK" smtClean="0"/>
              <a:t>28</a:t>
            </a:fld>
            <a:endParaRPr lang="da-DK"/>
          </a:p>
        </p:txBody>
      </p:sp>
    </p:spTree>
    <p:extLst>
      <p:ext uri="{BB962C8B-B14F-4D97-AF65-F5344CB8AC3E}">
        <p14:creationId xmlns:p14="http://schemas.microsoft.com/office/powerpoint/2010/main" val="2590827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Indkaldes </a:t>
            </a:r>
            <a:r>
              <a:rPr lang="da-DK" dirty="0"/>
              <a:t>af klyngeleder/skoleleder</a:t>
            </a:r>
          </a:p>
          <a:p>
            <a:r>
              <a:rPr lang="da-DK" b="1" dirty="0"/>
              <a:t>Baggrunden </a:t>
            </a:r>
            <a:r>
              <a:rPr lang="da-DK" dirty="0"/>
              <a:t>kan være alt, der har med din ansættelse at gøre, (adfærd, væsentlige vilkårsændringer f.eks. En omplacering mm.)</a:t>
            </a:r>
            <a:endParaRPr lang="da-DK" b="1" dirty="0"/>
          </a:p>
          <a:p>
            <a:r>
              <a:rPr lang="da-DK" b="1" dirty="0"/>
              <a:t>Formålet </a:t>
            </a:r>
            <a:r>
              <a:rPr lang="da-DK" dirty="0"/>
              <a:t>er at afklare og evt. korrigere uhensigtsmæssigheder fra medarbejderens side</a:t>
            </a:r>
            <a:r>
              <a:rPr lang="da-DK" b="1" dirty="0"/>
              <a:t> </a:t>
            </a:r>
            <a:endParaRPr lang="da-DK" dirty="0"/>
          </a:p>
          <a:p>
            <a:r>
              <a:rPr lang="da-DK" dirty="0"/>
              <a:t>Der skal udarbejdes et </a:t>
            </a:r>
            <a:r>
              <a:rPr lang="da-DK" b="1" dirty="0"/>
              <a:t>referat</a:t>
            </a:r>
            <a:r>
              <a:rPr lang="da-DK" dirty="0"/>
              <a:t> af samtalen, alle deltagende skriver under på, at referatet er dækkende samtalens hovedindhold, ikke at man nødvendigvis er enig i alle fremførte synspunkter. Referatet vedlægges personalesagen. </a:t>
            </a:r>
          </a:p>
          <a:p>
            <a:endParaRPr lang="da-DK" dirty="0"/>
          </a:p>
          <a:p>
            <a:r>
              <a:rPr lang="da-DK" b="1" dirty="0">
                <a:effectLst>
                  <a:outerShdw blurRad="38100" dist="38100" dir="2700000" algn="tl">
                    <a:srgbClr val="000000">
                      <a:alpha val="43137"/>
                    </a:srgbClr>
                  </a:outerShdw>
                </a:effectLst>
              </a:rPr>
              <a:t>KAN have tjenstlige konsekvenser</a:t>
            </a:r>
          </a:p>
          <a:p>
            <a:pPr lvl="1"/>
            <a:r>
              <a:rPr lang="da-DK" dirty="0"/>
              <a:t>Påtale – der skal rettes op på… på følgende måde, inden … (ny samtale)</a:t>
            </a:r>
            <a:endParaRPr lang="da-DK" sz="2000" dirty="0"/>
          </a:p>
          <a:p>
            <a:pPr lvl="1"/>
            <a:r>
              <a:rPr lang="da-DK" dirty="0"/>
              <a:t>Advarsel mundtlig/skriftlig – høringen sker på selve samtalen. </a:t>
            </a:r>
            <a:r>
              <a:rPr lang="da-DK" b="1" dirty="0">
                <a:effectLst>
                  <a:outerShdw blurRad="38100" dist="38100" dir="2700000" algn="tl">
                    <a:srgbClr val="000000">
                      <a:alpha val="43137"/>
                    </a:srgbClr>
                  </a:outerShdw>
                </a:effectLst>
              </a:rPr>
              <a:t>ANBEFALING: </a:t>
            </a:r>
            <a:r>
              <a:rPr lang="da-DK" dirty="0"/>
              <a:t>Bed kollegaen om at beskrive deres version ned, og send/aflever det til ledelsen</a:t>
            </a:r>
            <a:endParaRPr lang="da-DK" sz="2000" i="1" dirty="0"/>
          </a:p>
          <a:p>
            <a:pPr lvl="1"/>
            <a:r>
              <a:rPr lang="da-DK" dirty="0"/>
              <a:t>Indstilling til afsked – høringsmulighed </a:t>
            </a:r>
            <a:r>
              <a:rPr lang="da-DK" i="1" dirty="0"/>
              <a:t>(I kan skrive høringssvar indenfor en given tidsramme)</a:t>
            </a:r>
            <a:endParaRPr lang="da-DK" sz="2000" i="1" dirty="0"/>
          </a:p>
          <a:p>
            <a:endParaRPr lang="da-DK" dirty="0"/>
          </a:p>
        </p:txBody>
      </p:sp>
      <p:sp>
        <p:nvSpPr>
          <p:cNvPr id="4" name="Pladsholder til slidenummer 3"/>
          <p:cNvSpPr>
            <a:spLocks noGrp="1"/>
          </p:cNvSpPr>
          <p:nvPr>
            <p:ph type="sldNum" sz="quarter" idx="5"/>
          </p:nvPr>
        </p:nvSpPr>
        <p:spPr/>
        <p:txBody>
          <a:bodyPr/>
          <a:lstStyle/>
          <a:p>
            <a:fld id="{71384C5E-DB72-46FC-BE7C-E3CC67CEF974}" type="slidenum">
              <a:rPr lang="da-DK" smtClean="0"/>
              <a:t>29</a:t>
            </a:fld>
            <a:endParaRPr lang="da-DK"/>
          </a:p>
        </p:txBody>
      </p:sp>
    </p:spTree>
    <p:extLst>
      <p:ext uri="{BB962C8B-B14F-4D97-AF65-F5344CB8AC3E}">
        <p14:creationId xmlns:p14="http://schemas.microsoft.com/office/powerpoint/2010/main" val="1269779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KAN betragtes som tjenstlige samtaler, hvis det er klyngeleder/skoleleder der indkalder</a:t>
            </a:r>
          </a:p>
        </p:txBody>
      </p:sp>
      <p:sp>
        <p:nvSpPr>
          <p:cNvPr id="4" name="Pladsholder til slidenummer 3"/>
          <p:cNvSpPr>
            <a:spLocks noGrp="1"/>
          </p:cNvSpPr>
          <p:nvPr>
            <p:ph type="sldNum" sz="quarter" idx="5"/>
          </p:nvPr>
        </p:nvSpPr>
        <p:spPr/>
        <p:txBody>
          <a:bodyPr/>
          <a:lstStyle/>
          <a:p>
            <a:fld id="{71384C5E-DB72-46FC-BE7C-E3CC67CEF974}" type="slidenum">
              <a:rPr lang="da-DK" smtClean="0"/>
              <a:t>30</a:t>
            </a:fld>
            <a:endParaRPr lang="da-DK"/>
          </a:p>
        </p:txBody>
      </p:sp>
    </p:spTree>
    <p:extLst>
      <p:ext uri="{BB962C8B-B14F-4D97-AF65-F5344CB8AC3E}">
        <p14:creationId xmlns:p14="http://schemas.microsoft.com/office/powerpoint/2010/main" val="271814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a:t>- eventuelle andre papirer (bilag, fraværsstatistikker mm.) </a:t>
            </a:r>
            <a:endParaRPr lang="da-DK" dirty="0"/>
          </a:p>
          <a:p>
            <a:r>
              <a:rPr lang="da-DK" dirty="0"/>
              <a:t>- Det er muligt at få rykket en samtale. F.eks. fordi der ikke er tid nok til et forberedelsesmøde mellem TR og Kollegaen eller på grund af ferie.</a:t>
            </a:r>
          </a:p>
          <a:p>
            <a:endParaRPr lang="da-DK" dirty="0"/>
          </a:p>
        </p:txBody>
      </p:sp>
      <p:sp>
        <p:nvSpPr>
          <p:cNvPr id="4" name="Pladsholder til slidenummer 3"/>
          <p:cNvSpPr>
            <a:spLocks noGrp="1"/>
          </p:cNvSpPr>
          <p:nvPr>
            <p:ph type="sldNum" sz="quarter" idx="5"/>
          </p:nvPr>
        </p:nvSpPr>
        <p:spPr/>
        <p:txBody>
          <a:bodyPr/>
          <a:lstStyle/>
          <a:p>
            <a:fld id="{71384C5E-DB72-46FC-BE7C-E3CC67CEF974}" type="slidenum">
              <a:rPr lang="da-DK" smtClean="0"/>
              <a:t>31</a:t>
            </a:fld>
            <a:endParaRPr lang="da-DK"/>
          </a:p>
        </p:txBody>
      </p:sp>
    </p:spTree>
    <p:extLst>
      <p:ext uri="{BB962C8B-B14F-4D97-AF65-F5344CB8AC3E}">
        <p14:creationId xmlns:p14="http://schemas.microsoft.com/office/powerpoint/2010/main" val="2279061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628650" lvl="1" indent="-171450">
              <a:buFontTx/>
              <a:buChar char="-"/>
            </a:pPr>
            <a:r>
              <a:rPr lang="da-DK" dirty="0"/>
              <a:t>Kommentarer:</a:t>
            </a:r>
          </a:p>
          <a:p>
            <a:pPr marL="628650" lvl="1" indent="-171450">
              <a:buFontTx/>
              <a:buChar char="-"/>
            </a:pPr>
            <a:r>
              <a:rPr lang="da-DK" dirty="0"/>
              <a:t>Bedømmelse af egen situation/fremtid</a:t>
            </a:r>
          </a:p>
          <a:p>
            <a:pPr lvl="1"/>
            <a:r>
              <a:rPr lang="da-DK" dirty="0"/>
              <a:t>Løsningsmuligheder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 hvordan beder I om evt. pauser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 TR skal ikke vurdere situationen, men sikre at rammerne holdes</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  Fortæl eventuelt om mulige sanktionsmuligheder samt, at det er ikke sikkert, at samtalen fører en sanktion</a:t>
            </a:r>
            <a:endParaRPr lang="da-DK" sz="1050" dirty="0"/>
          </a:p>
          <a:p>
            <a:endParaRPr lang="da-DK" dirty="0"/>
          </a:p>
        </p:txBody>
      </p:sp>
      <p:sp>
        <p:nvSpPr>
          <p:cNvPr id="4" name="Pladsholder til slidenummer 3"/>
          <p:cNvSpPr>
            <a:spLocks noGrp="1"/>
          </p:cNvSpPr>
          <p:nvPr>
            <p:ph type="sldNum" sz="quarter" idx="5"/>
          </p:nvPr>
        </p:nvSpPr>
        <p:spPr/>
        <p:txBody>
          <a:bodyPr/>
          <a:lstStyle/>
          <a:p>
            <a:fld id="{71384C5E-DB72-46FC-BE7C-E3CC67CEF974}" type="slidenum">
              <a:rPr lang="da-DK" smtClean="0"/>
              <a:t>32</a:t>
            </a:fld>
            <a:endParaRPr lang="da-DK"/>
          </a:p>
        </p:txBody>
      </p:sp>
    </p:spTree>
    <p:extLst>
      <p:ext uri="{BB962C8B-B14F-4D97-AF65-F5344CB8AC3E}">
        <p14:creationId xmlns:p14="http://schemas.microsoft.com/office/powerpoint/2010/main" val="228055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 udleverer indkaldelse med bilag fra Jette. </a:t>
            </a:r>
          </a:p>
        </p:txBody>
      </p:sp>
      <p:sp>
        <p:nvSpPr>
          <p:cNvPr id="4" name="Pladsholder til slidenummer 3"/>
          <p:cNvSpPr>
            <a:spLocks noGrp="1"/>
          </p:cNvSpPr>
          <p:nvPr>
            <p:ph type="sldNum" sz="quarter" idx="5"/>
          </p:nvPr>
        </p:nvSpPr>
        <p:spPr/>
        <p:txBody>
          <a:bodyPr/>
          <a:lstStyle/>
          <a:p>
            <a:fld id="{71384C5E-DB72-46FC-BE7C-E3CC67CEF974}" type="slidenum">
              <a:rPr lang="da-DK" smtClean="0"/>
              <a:t>33</a:t>
            </a:fld>
            <a:endParaRPr lang="da-DK"/>
          </a:p>
        </p:txBody>
      </p:sp>
    </p:spTree>
    <p:extLst>
      <p:ext uri="{BB962C8B-B14F-4D97-AF65-F5344CB8AC3E}">
        <p14:creationId xmlns:p14="http://schemas.microsoft.com/office/powerpoint/2010/main" val="2832453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D3CFABE-E62D-4813-B0B1-216B8C687953}" type="slidenum">
              <a:rPr lang="da-DK" smtClean="0"/>
              <a:t>34</a:t>
            </a:fld>
            <a:endParaRPr lang="da-DK"/>
          </a:p>
        </p:txBody>
      </p:sp>
    </p:spTree>
    <p:extLst>
      <p:ext uri="{BB962C8B-B14F-4D97-AF65-F5344CB8AC3E}">
        <p14:creationId xmlns:p14="http://schemas.microsoft.com/office/powerpoint/2010/main" val="24464577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udleveres Tinas oplevelse </a:t>
            </a:r>
          </a:p>
        </p:txBody>
      </p:sp>
      <p:sp>
        <p:nvSpPr>
          <p:cNvPr id="4" name="Pladsholder til slidenummer 3"/>
          <p:cNvSpPr>
            <a:spLocks noGrp="1"/>
          </p:cNvSpPr>
          <p:nvPr>
            <p:ph type="sldNum" sz="quarter" idx="5"/>
          </p:nvPr>
        </p:nvSpPr>
        <p:spPr/>
        <p:txBody>
          <a:bodyPr/>
          <a:lstStyle/>
          <a:p>
            <a:fld id="{71384C5E-DB72-46FC-BE7C-E3CC67CEF974}" type="slidenum">
              <a:rPr lang="da-DK" smtClean="0"/>
              <a:t>35</a:t>
            </a:fld>
            <a:endParaRPr lang="da-DK"/>
          </a:p>
        </p:txBody>
      </p:sp>
    </p:spTree>
    <p:extLst>
      <p:ext uri="{BB962C8B-B14F-4D97-AF65-F5344CB8AC3E}">
        <p14:creationId xmlns:p14="http://schemas.microsoft.com/office/powerpoint/2010/main" val="2340851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1384C5E-DB72-46FC-BE7C-E3CC67CEF974}" type="slidenum">
              <a:rPr lang="da-DK" smtClean="0"/>
              <a:t>3</a:t>
            </a:fld>
            <a:endParaRPr lang="da-DK"/>
          </a:p>
        </p:txBody>
      </p:sp>
    </p:spTree>
    <p:extLst>
      <p:ext uri="{BB962C8B-B14F-4D97-AF65-F5344CB8AC3E}">
        <p14:creationId xmlns:p14="http://schemas.microsoft.com/office/powerpoint/2010/main" val="274541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C8547-9343-0AAC-A808-890A60BE31C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9796082-5C1A-CB97-B3A1-BB3669A5D2F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5CD96E5-B69B-375D-6DEF-695C3ADA99D2}"/>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21A18369-2C60-B569-F4C8-C461258B730A}"/>
              </a:ext>
            </a:extLst>
          </p:cNvPr>
          <p:cNvSpPr>
            <a:spLocks noGrp="1"/>
          </p:cNvSpPr>
          <p:nvPr>
            <p:ph type="sldNum" sz="quarter" idx="5"/>
          </p:nvPr>
        </p:nvSpPr>
        <p:spPr/>
        <p:txBody>
          <a:bodyPr/>
          <a:lstStyle/>
          <a:p>
            <a:fld id="{71384C5E-DB72-46FC-BE7C-E3CC67CEF974}" type="slidenum">
              <a:rPr lang="da-DK" smtClean="0"/>
              <a:t>36</a:t>
            </a:fld>
            <a:endParaRPr lang="da-DK"/>
          </a:p>
        </p:txBody>
      </p:sp>
    </p:spTree>
    <p:extLst>
      <p:ext uri="{BB962C8B-B14F-4D97-AF65-F5344CB8AC3E}">
        <p14:creationId xmlns:p14="http://schemas.microsoft.com/office/powerpoint/2010/main" val="1178770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3C642-D43B-7256-093E-DFCEFFB2C73A}"/>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8CF7374-7586-24F5-4C32-2714629917A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8FE4159C-C795-AE78-561D-A27D829FBBA8}"/>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E864E57A-F756-A01C-EEC5-DB9B0D4C149C}"/>
              </a:ext>
            </a:extLst>
          </p:cNvPr>
          <p:cNvSpPr>
            <a:spLocks noGrp="1"/>
          </p:cNvSpPr>
          <p:nvPr>
            <p:ph type="sldNum" sz="quarter" idx="5"/>
          </p:nvPr>
        </p:nvSpPr>
        <p:spPr/>
        <p:txBody>
          <a:bodyPr/>
          <a:lstStyle/>
          <a:p>
            <a:fld id="{71384C5E-DB72-46FC-BE7C-E3CC67CEF974}" type="slidenum">
              <a:rPr lang="da-DK" smtClean="0"/>
              <a:t>37</a:t>
            </a:fld>
            <a:endParaRPr lang="da-DK"/>
          </a:p>
        </p:txBody>
      </p:sp>
    </p:spTree>
    <p:extLst>
      <p:ext uri="{BB962C8B-B14F-4D97-AF65-F5344CB8AC3E}">
        <p14:creationId xmlns:p14="http://schemas.microsoft.com/office/powerpoint/2010/main" val="4537072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B0CA6-8617-6D06-9BF7-3B02C4E3406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9226DE5-FDBA-084B-CDA6-593BCC7D45E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3A3BA5CD-8082-0197-AF48-595BF4A5BD28}"/>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DF46E973-52BB-72B1-94F0-797808496924}"/>
              </a:ext>
            </a:extLst>
          </p:cNvPr>
          <p:cNvSpPr>
            <a:spLocks noGrp="1"/>
          </p:cNvSpPr>
          <p:nvPr>
            <p:ph type="sldNum" sz="quarter" idx="5"/>
          </p:nvPr>
        </p:nvSpPr>
        <p:spPr/>
        <p:txBody>
          <a:bodyPr/>
          <a:lstStyle/>
          <a:p>
            <a:fld id="{1D3CFABE-E62D-4813-B0B1-216B8C687953}" type="slidenum">
              <a:rPr lang="da-DK" smtClean="0"/>
              <a:t>38</a:t>
            </a:fld>
            <a:endParaRPr lang="da-DK"/>
          </a:p>
        </p:txBody>
      </p:sp>
    </p:spTree>
    <p:extLst>
      <p:ext uri="{BB962C8B-B14F-4D97-AF65-F5344CB8AC3E}">
        <p14:creationId xmlns:p14="http://schemas.microsoft.com/office/powerpoint/2010/main" val="1200759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 Det er en myte, at Bisidder skal forholde sig passivt observerende under samtalen. Hvor aktiv bisidder skal være afhænger af, hvordan samtalen forløber. Bisidder skal huske, at det er lederen, der har indkaldt til samtalen.</a:t>
            </a:r>
          </a:p>
          <a:p>
            <a:pPr marL="171450" indent="-171450">
              <a:buFontTx/>
              <a:buChar char="-"/>
            </a:pPr>
            <a:r>
              <a:rPr lang="da-DK" sz="1200" dirty="0"/>
              <a:t>stop irrelevante indlæg og afvise beskyldninger uden ”kilde”.</a:t>
            </a:r>
          </a:p>
          <a:p>
            <a:pPr marL="171450" indent="-171450">
              <a:buFontTx/>
              <a:buChar char="-"/>
            </a:pPr>
            <a:r>
              <a:rPr lang="da-DK" dirty="0"/>
              <a:t>og huske at undgå at lade sig styre af egne følelser. Der kan være mange følelser blandt samtalens deltagere.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sz="1200" dirty="0"/>
              <a:t>være bevidst om etik og tavshedspligt om personfølsomme oplysninger.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sz="1200" dirty="0"/>
              <a:t>Det er muligt for TR og/eller Kollega at opponere imod sanktionen. – HUSK at sige højt, hvis I er uenige søg for at det skrives med i referatet. </a:t>
            </a:r>
          </a:p>
          <a:p>
            <a:pPr marL="171450" indent="-171450">
              <a:buFontTx/>
              <a:buChar char="-"/>
            </a:pPr>
            <a:r>
              <a:rPr lang="da-DK" sz="1200" dirty="0"/>
              <a:t>(Husk at det vi selv digter, er ofte værre end det faktuelle).</a:t>
            </a:r>
            <a:endParaRPr lang="da-DK" dirty="0"/>
          </a:p>
          <a:p>
            <a:pPr marL="171450" indent="-171450">
              <a:buFontTx/>
              <a:buChar char="-"/>
            </a:pPr>
            <a:endParaRPr lang="da-DK" dirty="0"/>
          </a:p>
        </p:txBody>
      </p:sp>
      <p:sp>
        <p:nvSpPr>
          <p:cNvPr id="4" name="Pladsholder til slidenummer 3"/>
          <p:cNvSpPr>
            <a:spLocks noGrp="1"/>
          </p:cNvSpPr>
          <p:nvPr>
            <p:ph type="sldNum" sz="quarter" idx="5"/>
          </p:nvPr>
        </p:nvSpPr>
        <p:spPr/>
        <p:txBody>
          <a:bodyPr/>
          <a:lstStyle/>
          <a:p>
            <a:fld id="{71384C5E-DB72-46FC-BE7C-E3CC67CEF974}" type="slidenum">
              <a:rPr lang="da-DK" smtClean="0"/>
              <a:t>39</a:t>
            </a:fld>
            <a:endParaRPr lang="da-DK"/>
          </a:p>
        </p:txBody>
      </p:sp>
    </p:spTree>
    <p:extLst>
      <p:ext uri="{BB962C8B-B14F-4D97-AF65-F5344CB8AC3E}">
        <p14:creationId xmlns:p14="http://schemas.microsoft.com/office/powerpoint/2010/main" val="23818845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Er referatet klart og præcist hvad der forventes fremover? Er det, dækkende for samtalens hovedindhold? </a:t>
            </a:r>
            <a:r>
              <a:rPr lang="da-DK" sz="1200" dirty="0">
                <a:solidFill>
                  <a:schemeClr val="tx1">
                    <a:alpha val="80000"/>
                  </a:schemeClr>
                </a:solidFill>
              </a:rPr>
              <a:t>referatet – bestræb jer på, at få referatet underskrevet inden I går fra samtalen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solidFill>
                  <a:schemeClr val="tx1">
                    <a:alpha val="80000"/>
                  </a:schemeClr>
                </a:solidFill>
              </a:rPr>
              <a:t>Hvad skal Kollegaen eventuelt være opmærksom på fremadrettet? Afklar, om der er noget der skal følges op på, og hvem der gør det</a:t>
            </a:r>
          </a:p>
          <a:p>
            <a:endParaRPr lang="da-DK" dirty="0"/>
          </a:p>
        </p:txBody>
      </p:sp>
      <p:sp>
        <p:nvSpPr>
          <p:cNvPr id="4" name="Pladsholder til slidenummer 3"/>
          <p:cNvSpPr>
            <a:spLocks noGrp="1"/>
          </p:cNvSpPr>
          <p:nvPr>
            <p:ph type="sldNum" sz="quarter" idx="5"/>
          </p:nvPr>
        </p:nvSpPr>
        <p:spPr/>
        <p:txBody>
          <a:bodyPr/>
          <a:lstStyle/>
          <a:p>
            <a:fld id="{71384C5E-DB72-46FC-BE7C-E3CC67CEF974}" type="slidenum">
              <a:rPr lang="da-DK" smtClean="0"/>
              <a:t>40</a:t>
            </a:fld>
            <a:endParaRPr lang="da-DK"/>
          </a:p>
        </p:txBody>
      </p:sp>
    </p:spTree>
    <p:extLst>
      <p:ext uri="{BB962C8B-B14F-4D97-AF65-F5344CB8AC3E}">
        <p14:creationId xmlns:p14="http://schemas.microsoft.com/office/powerpoint/2010/main" val="33405582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1A0D6-3EFD-DC97-867D-E20E6434EED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AB7F2DC-73B6-9F82-ECEB-CB9A37781AF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D7FC71A-1C4C-5657-16F4-9AE5999A560C}"/>
              </a:ext>
            </a:extLst>
          </p:cNvPr>
          <p:cNvSpPr>
            <a:spLocks noGrp="1"/>
          </p:cNvSpPr>
          <p:nvPr>
            <p:ph type="body" idx="1"/>
          </p:nvPr>
        </p:nvSpPr>
        <p:spPr/>
        <p:txBody>
          <a:bodyPr/>
          <a:lstStyle/>
          <a:p>
            <a:r>
              <a:rPr lang="da-DK" dirty="0"/>
              <a:t>Her udleveres Tinas oplevelse </a:t>
            </a:r>
          </a:p>
        </p:txBody>
      </p:sp>
      <p:sp>
        <p:nvSpPr>
          <p:cNvPr id="4" name="Pladsholder til slidenummer 3">
            <a:extLst>
              <a:ext uri="{FF2B5EF4-FFF2-40B4-BE49-F238E27FC236}">
                <a16:creationId xmlns:a16="http://schemas.microsoft.com/office/drawing/2014/main" id="{B0B93269-E788-575F-BC89-0D2BCD315DE7}"/>
              </a:ext>
            </a:extLst>
          </p:cNvPr>
          <p:cNvSpPr>
            <a:spLocks noGrp="1"/>
          </p:cNvSpPr>
          <p:nvPr>
            <p:ph type="sldNum" sz="quarter" idx="5"/>
          </p:nvPr>
        </p:nvSpPr>
        <p:spPr/>
        <p:txBody>
          <a:bodyPr/>
          <a:lstStyle/>
          <a:p>
            <a:fld id="{71384C5E-DB72-46FC-BE7C-E3CC67CEF974}" type="slidenum">
              <a:rPr lang="da-DK" smtClean="0"/>
              <a:t>41</a:t>
            </a:fld>
            <a:endParaRPr lang="da-DK"/>
          </a:p>
        </p:txBody>
      </p:sp>
    </p:spTree>
    <p:extLst>
      <p:ext uri="{BB962C8B-B14F-4D97-AF65-F5344CB8AC3E}">
        <p14:creationId xmlns:p14="http://schemas.microsoft.com/office/powerpoint/2010/main" val="3595231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95DD8-99A9-BCFC-5A5C-3DC25A4731B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A5A5FB6-7CC8-D35B-E8A5-3D6CAA6A696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CC19827-43A9-A593-D1FE-2BE5C0D0D603}"/>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5D15DB41-5E05-2BA0-3A3E-0B0B788A3D5B}"/>
              </a:ext>
            </a:extLst>
          </p:cNvPr>
          <p:cNvSpPr>
            <a:spLocks noGrp="1"/>
          </p:cNvSpPr>
          <p:nvPr>
            <p:ph type="sldNum" sz="quarter" idx="5"/>
          </p:nvPr>
        </p:nvSpPr>
        <p:spPr/>
        <p:txBody>
          <a:bodyPr/>
          <a:lstStyle/>
          <a:p>
            <a:fld id="{1D3CFABE-E62D-4813-B0B1-216B8C687953}" type="slidenum">
              <a:rPr lang="da-DK" smtClean="0"/>
              <a:t>42</a:t>
            </a:fld>
            <a:endParaRPr lang="da-DK"/>
          </a:p>
        </p:txBody>
      </p:sp>
    </p:spTree>
    <p:extLst>
      <p:ext uri="{BB962C8B-B14F-4D97-AF65-F5344CB8AC3E}">
        <p14:creationId xmlns:p14="http://schemas.microsoft.com/office/powerpoint/2010/main" val="7160937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449D6-8426-EDB1-0D0B-797EA304349B}"/>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4A01616-7850-4444-9DFE-6CA96AAAE9B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0A7BF054-7185-9107-6CE6-68ABB2CBD5D8}"/>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39694066-67A6-9766-D7B7-BFF27201B077}"/>
              </a:ext>
            </a:extLst>
          </p:cNvPr>
          <p:cNvSpPr>
            <a:spLocks noGrp="1"/>
          </p:cNvSpPr>
          <p:nvPr>
            <p:ph type="sldNum" sz="quarter" idx="5"/>
          </p:nvPr>
        </p:nvSpPr>
        <p:spPr/>
        <p:txBody>
          <a:bodyPr/>
          <a:lstStyle/>
          <a:p>
            <a:fld id="{71384C5E-DB72-46FC-BE7C-E3CC67CEF974}" type="slidenum">
              <a:rPr lang="da-DK" smtClean="0"/>
              <a:t>44</a:t>
            </a:fld>
            <a:endParaRPr lang="da-DK"/>
          </a:p>
        </p:txBody>
      </p:sp>
    </p:spTree>
    <p:extLst>
      <p:ext uri="{BB962C8B-B14F-4D97-AF65-F5344CB8AC3E}">
        <p14:creationId xmlns:p14="http://schemas.microsoft.com/office/powerpoint/2010/main" val="25863320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EA2F3-FDC4-CD24-B84A-F689A61CE52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8722258-2EE4-9105-06BA-67F046EC4CE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410A7D9-E7EF-E210-DEBE-96D101AB17DB}"/>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7D9C8D90-9499-F49D-7BD9-46F6DFFDC095}"/>
              </a:ext>
            </a:extLst>
          </p:cNvPr>
          <p:cNvSpPr>
            <a:spLocks noGrp="1"/>
          </p:cNvSpPr>
          <p:nvPr>
            <p:ph type="sldNum" sz="quarter" idx="5"/>
          </p:nvPr>
        </p:nvSpPr>
        <p:spPr/>
        <p:txBody>
          <a:bodyPr/>
          <a:lstStyle/>
          <a:p>
            <a:fld id="{71384C5E-DB72-46FC-BE7C-E3CC67CEF974}" type="slidenum">
              <a:rPr lang="da-DK" smtClean="0"/>
              <a:t>45</a:t>
            </a:fld>
            <a:endParaRPr lang="da-DK"/>
          </a:p>
        </p:txBody>
      </p:sp>
    </p:spTree>
    <p:extLst>
      <p:ext uri="{BB962C8B-B14F-4D97-AF65-F5344CB8AC3E}">
        <p14:creationId xmlns:p14="http://schemas.microsoft.com/office/powerpoint/2010/main" val="19533722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4A9DD-BE51-B290-9A77-9B7B5D1D553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D5285BE-0EE7-6967-DF63-A0169C0EC0B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F61B78A-DF39-E302-BB38-ED9283463A21}"/>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7EC3A56F-306C-FA08-41B8-AB7DFC4E2F62}"/>
              </a:ext>
            </a:extLst>
          </p:cNvPr>
          <p:cNvSpPr>
            <a:spLocks noGrp="1"/>
          </p:cNvSpPr>
          <p:nvPr>
            <p:ph type="sldNum" sz="quarter" idx="5"/>
          </p:nvPr>
        </p:nvSpPr>
        <p:spPr/>
        <p:txBody>
          <a:bodyPr/>
          <a:lstStyle/>
          <a:p>
            <a:fld id="{71384C5E-DB72-46FC-BE7C-E3CC67CEF974}" type="slidenum">
              <a:rPr lang="da-DK" smtClean="0"/>
              <a:t>46</a:t>
            </a:fld>
            <a:endParaRPr lang="da-DK"/>
          </a:p>
        </p:txBody>
      </p:sp>
    </p:spTree>
    <p:extLst>
      <p:ext uri="{BB962C8B-B14F-4D97-AF65-F5344CB8AC3E}">
        <p14:creationId xmlns:p14="http://schemas.microsoft.com/office/powerpoint/2010/main" val="2111853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71384C5E-DB72-46FC-BE7C-E3CC67CEF974}" type="slidenum">
              <a:rPr lang="da-DK" smtClean="0"/>
              <a:t>4</a:t>
            </a:fld>
            <a:endParaRPr lang="da-DK"/>
          </a:p>
        </p:txBody>
      </p:sp>
    </p:spTree>
    <p:extLst>
      <p:ext uri="{BB962C8B-B14F-4D97-AF65-F5344CB8AC3E}">
        <p14:creationId xmlns:p14="http://schemas.microsoft.com/office/powerpoint/2010/main" val="209756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35108A-2139-4AE3-B111-67D08EFC481C}"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83481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35108A-2139-4AE3-B111-67D08EFC481C}"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90217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txBody>
          <a:bodyPr/>
          <a:lstStyle/>
          <a:p>
            <a:endParaRPr lang="da-DK"/>
          </a:p>
        </p:txBody>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35108A-2139-4AE3-B111-67D08EFC481C}"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266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5F28C-42E8-FA3B-CF55-709056A0467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252A63E-1D12-8ED0-D9AF-5AA0D1981A1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D37CD6E4-D31E-275B-4399-8C17A4C098DD}"/>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F1E0F50F-5622-257F-5D6C-F4CF9B60D50C}"/>
              </a:ext>
            </a:extLst>
          </p:cNvPr>
          <p:cNvSpPr>
            <a:spLocks noGrp="1"/>
          </p:cNvSpPr>
          <p:nvPr>
            <p:ph type="sldNum" sz="quarter" idx="5"/>
          </p:nvPr>
        </p:nvSpPr>
        <p:spPr/>
        <p:txBody>
          <a:bodyPr/>
          <a:lstStyle/>
          <a:p>
            <a:fld id="{71384C5E-DB72-46FC-BE7C-E3CC67CEF974}" type="slidenum">
              <a:rPr lang="da-DK" smtClean="0"/>
              <a:t>5</a:t>
            </a:fld>
            <a:endParaRPr lang="da-DK"/>
          </a:p>
        </p:txBody>
      </p:sp>
    </p:spTree>
    <p:extLst>
      <p:ext uri="{BB962C8B-B14F-4D97-AF65-F5344CB8AC3E}">
        <p14:creationId xmlns:p14="http://schemas.microsoft.com/office/powerpoint/2010/main" val="3868375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D3CFABE-E62D-4813-B0B1-216B8C687953}" type="slidenum">
              <a:rPr lang="da-DK" smtClean="0"/>
              <a:t>6</a:t>
            </a:fld>
            <a:endParaRPr lang="da-DK"/>
          </a:p>
        </p:txBody>
      </p:sp>
    </p:spTree>
    <p:extLst>
      <p:ext uri="{BB962C8B-B14F-4D97-AF65-F5344CB8AC3E}">
        <p14:creationId xmlns:p14="http://schemas.microsoft.com/office/powerpoint/2010/main" val="1290273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E2525-3C31-6843-70B6-985B94BE392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6E4F993-94F4-F3BA-C331-5B319586614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3E3BE1D-C980-A3B5-D5C2-026BA5CD91C0}"/>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6561C8FA-628D-72FF-821A-C86DD75F7B84}"/>
              </a:ext>
            </a:extLst>
          </p:cNvPr>
          <p:cNvSpPr>
            <a:spLocks noGrp="1"/>
          </p:cNvSpPr>
          <p:nvPr>
            <p:ph type="sldNum" sz="quarter" idx="5"/>
          </p:nvPr>
        </p:nvSpPr>
        <p:spPr/>
        <p:txBody>
          <a:bodyPr/>
          <a:lstStyle/>
          <a:p>
            <a:fld id="{71384C5E-DB72-46FC-BE7C-E3CC67CEF974}" type="slidenum">
              <a:rPr lang="da-DK" smtClean="0"/>
              <a:t>8</a:t>
            </a:fld>
            <a:endParaRPr lang="da-DK"/>
          </a:p>
        </p:txBody>
      </p:sp>
    </p:spTree>
    <p:extLst>
      <p:ext uri="{BB962C8B-B14F-4D97-AF65-F5344CB8AC3E}">
        <p14:creationId xmlns:p14="http://schemas.microsoft.com/office/powerpoint/2010/main" val="3276505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A4487-2FC8-A2E9-1CDD-83F732CB0BFB}"/>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B861167-3ECC-6CDF-0C19-3BF8A3E4DFB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5ED30B9-3DA9-C39A-FF5E-2C3E46BAD52C}"/>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816E9453-9EB2-3143-35D0-C0E15D9C79A2}"/>
              </a:ext>
            </a:extLst>
          </p:cNvPr>
          <p:cNvSpPr>
            <a:spLocks noGrp="1"/>
          </p:cNvSpPr>
          <p:nvPr>
            <p:ph type="sldNum" sz="quarter" idx="5"/>
          </p:nvPr>
        </p:nvSpPr>
        <p:spPr/>
        <p:txBody>
          <a:bodyPr/>
          <a:lstStyle/>
          <a:p>
            <a:fld id="{71384C5E-DB72-46FC-BE7C-E3CC67CEF974}" type="slidenum">
              <a:rPr lang="da-DK" smtClean="0"/>
              <a:t>9</a:t>
            </a:fld>
            <a:endParaRPr lang="da-DK"/>
          </a:p>
        </p:txBody>
      </p:sp>
    </p:spTree>
    <p:extLst>
      <p:ext uri="{BB962C8B-B14F-4D97-AF65-F5344CB8AC3E}">
        <p14:creationId xmlns:p14="http://schemas.microsoft.com/office/powerpoint/2010/main" val="2716434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90B10-1C56-F572-5C5C-46ED4A38E11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3891F83-8231-BB50-AFB6-6DC18C9B1E9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C56BF01-2CB6-73B9-8919-24A7BA7C7321}"/>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2602F539-7565-1749-389D-2D4269D356D2}"/>
              </a:ext>
            </a:extLst>
          </p:cNvPr>
          <p:cNvSpPr>
            <a:spLocks noGrp="1"/>
          </p:cNvSpPr>
          <p:nvPr>
            <p:ph type="sldNum" sz="quarter" idx="5"/>
          </p:nvPr>
        </p:nvSpPr>
        <p:spPr/>
        <p:txBody>
          <a:bodyPr/>
          <a:lstStyle/>
          <a:p>
            <a:fld id="{71384C5E-DB72-46FC-BE7C-E3CC67CEF974}" type="slidenum">
              <a:rPr lang="da-DK" smtClean="0"/>
              <a:t>12</a:t>
            </a:fld>
            <a:endParaRPr lang="da-DK"/>
          </a:p>
        </p:txBody>
      </p:sp>
    </p:spTree>
    <p:extLst>
      <p:ext uri="{BB962C8B-B14F-4D97-AF65-F5344CB8AC3E}">
        <p14:creationId xmlns:p14="http://schemas.microsoft.com/office/powerpoint/2010/main" val="2432371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2B937-F7A3-A92B-0DFD-01AC535E3180}"/>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FF180A17-DF9A-8ED9-CABB-A291BEB997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781E85AE-7226-E8B9-C948-A5273422CCD5}"/>
              </a:ext>
            </a:extLst>
          </p:cNvPr>
          <p:cNvSpPr>
            <a:spLocks noGrp="1"/>
          </p:cNvSpPr>
          <p:nvPr>
            <p:ph type="dt" sz="half" idx="10"/>
          </p:nvPr>
        </p:nvSpPr>
        <p:spPr/>
        <p:txBody>
          <a:bodyPr/>
          <a:lstStyle/>
          <a:p>
            <a:fld id="{C9B8575E-05A1-4FE1-9E3A-6C3A95FC521E}" type="datetimeFigureOut">
              <a:rPr lang="da-DK" smtClean="0"/>
              <a:t>13-04-2026</a:t>
            </a:fld>
            <a:endParaRPr lang="da-DK"/>
          </a:p>
        </p:txBody>
      </p:sp>
      <p:sp>
        <p:nvSpPr>
          <p:cNvPr id="5" name="Pladsholder til sidefod 4">
            <a:extLst>
              <a:ext uri="{FF2B5EF4-FFF2-40B4-BE49-F238E27FC236}">
                <a16:creationId xmlns:a16="http://schemas.microsoft.com/office/drawing/2014/main" id="{700496DB-C9C1-5FF5-DCBD-FFE1B6F04F7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84FE531-A74C-8DBD-8DE5-2687D1B2E983}"/>
              </a:ext>
            </a:extLst>
          </p:cNvPr>
          <p:cNvSpPr>
            <a:spLocks noGrp="1"/>
          </p:cNvSpPr>
          <p:nvPr>
            <p:ph type="sldNum" sz="quarter" idx="12"/>
          </p:nvPr>
        </p:nvSpPr>
        <p:spPr/>
        <p:txBody>
          <a:bodyPr/>
          <a:lstStyle/>
          <a:p>
            <a:fld id="{C364627C-FD5C-41D6-97AE-9FB5B1FC4082}" type="slidenum">
              <a:rPr lang="da-DK" smtClean="0"/>
              <a:t>‹nr.›</a:t>
            </a:fld>
            <a:endParaRPr lang="da-DK"/>
          </a:p>
        </p:txBody>
      </p:sp>
    </p:spTree>
    <p:extLst>
      <p:ext uri="{BB962C8B-B14F-4D97-AF65-F5344CB8AC3E}">
        <p14:creationId xmlns:p14="http://schemas.microsoft.com/office/powerpoint/2010/main" val="367306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919A87-A8A2-F06E-26D6-A1917CA94F55}"/>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91D0FE42-3071-0A9E-E88D-2E44D40BE278}"/>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F1AD2B1-C117-777F-4BA0-F9C6A13B9066}"/>
              </a:ext>
            </a:extLst>
          </p:cNvPr>
          <p:cNvSpPr>
            <a:spLocks noGrp="1"/>
          </p:cNvSpPr>
          <p:nvPr>
            <p:ph type="dt" sz="half" idx="10"/>
          </p:nvPr>
        </p:nvSpPr>
        <p:spPr/>
        <p:txBody>
          <a:bodyPr/>
          <a:lstStyle/>
          <a:p>
            <a:fld id="{C9B8575E-05A1-4FE1-9E3A-6C3A95FC521E}" type="datetimeFigureOut">
              <a:rPr lang="da-DK" smtClean="0"/>
              <a:t>13-04-2026</a:t>
            </a:fld>
            <a:endParaRPr lang="da-DK"/>
          </a:p>
        </p:txBody>
      </p:sp>
      <p:sp>
        <p:nvSpPr>
          <p:cNvPr id="5" name="Pladsholder til sidefod 4">
            <a:extLst>
              <a:ext uri="{FF2B5EF4-FFF2-40B4-BE49-F238E27FC236}">
                <a16:creationId xmlns:a16="http://schemas.microsoft.com/office/drawing/2014/main" id="{D9CB8739-4863-D862-BB9D-35F619CBBE4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C5DDB73-24EA-B2B1-8BFD-9B3F0290BEB7}"/>
              </a:ext>
            </a:extLst>
          </p:cNvPr>
          <p:cNvSpPr>
            <a:spLocks noGrp="1"/>
          </p:cNvSpPr>
          <p:nvPr>
            <p:ph type="sldNum" sz="quarter" idx="12"/>
          </p:nvPr>
        </p:nvSpPr>
        <p:spPr/>
        <p:txBody>
          <a:bodyPr/>
          <a:lstStyle/>
          <a:p>
            <a:fld id="{C364627C-FD5C-41D6-97AE-9FB5B1FC4082}" type="slidenum">
              <a:rPr lang="da-DK" smtClean="0"/>
              <a:t>‹nr.›</a:t>
            </a:fld>
            <a:endParaRPr lang="da-DK"/>
          </a:p>
        </p:txBody>
      </p:sp>
    </p:spTree>
    <p:extLst>
      <p:ext uri="{BB962C8B-B14F-4D97-AF65-F5344CB8AC3E}">
        <p14:creationId xmlns:p14="http://schemas.microsoft.com/office/powerpoint/2010/main" val="2583726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1FD9A376-16AA-9EC7-4EDA-C07D1732BFE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D55E7E9E-EC5D-E27C-333F-59D75A73DE98}"/>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899E5B0-D6CD-E4E7-8DFB-48DAE2F4CFE4}"/>
              </a:ext>
            </a:extLst>
          </p:cNvPr>
          <p:cNvSpPr>
            <a:spLocks noGrp="1"/>
          </p:cNvSpPr>
          <p:nvPr>
            <p:ph type="dt" sz="half" idx="10"/>
          </p:nvPr>
        </p:nvSpPr>
        <p:spPr/>
        <p:txBody>
          <a:bodyPr/>
          <a:lstStyle/>
          <a:p>
            <a:fld id="{C9B8575E-05A1-4FE1-9E3A-6C3A95FC521E}" type="datetimeFigureOut">
              <a:rPr lang="da-DK" smtClean="0"/>
              <a:t>13-04-2026</a:t>
            </a:fld>
            <a:endParaRPr lang="da-DK"/>
          </a:p>
        </p:txBody>
      </p:sp>
      <p:sp>
        <p:nvSpPr>
          <p:cNvPr id="5" name="Pladsholder til sidefod 4">
            <a:extLst>
              <a:ext uri="{FF2B5EF4-FFF2-40B4-BE49-F238E27FC236}">
                <a16:creationId xmlns:a16="http://schemas.microsoft.com/office/drawing/2014/main" id="{61C2D90F-EB15-EFCE-124F-35157D06002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8860E05-D7E0-A57B-9CF4-F38DA952C754}"/>
              </a:ext>
            </a:extLst>
          </p:cNvPr>
          <p:cNvSpPr>
            <a:spLocks noGrp="1"/>
          </p:cNvSpPr>
          <p:nvPr>
            <p:ph type="sldNum" sz="quarter" idx="12"/>
          </p:nvPr>
        </p:nvSpPr>
        <p:spPr/>
        <p:txBody>
          <a:bodyPr/>
          <a:lstStyle/>
          <a:p>
            <a:fld id="{C364627C-FD5C-41D6-97AE-9FB5B1FC4082}" type="slidenum">
              <a:rPr lang="da-DK" smtClean="0"/>
              <a:t>‹nr.›</a:t>
            </a:fld>
            <a:endParaRPr lang="da-DK"/>
          </a:p>
        </p:txBody>
      </p:sp>
    </p:spTree>
    <p:extLst>
      <p:ext uri="{BB962C8B-B14F-4D97-AF65-F5344CB8AC3E}">
        <p14:creationId xmlns:p14="http://schemas.microsoft.com/office/powerpoint/2010/main" val="2177184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da-DK"/>
          </a:p>
        </p:txBody>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da-DK"/>
              <a:t>Klik for at redigere titeltypografien i masteren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039F0BFE-2730-4FC4-9980-08B171DE9634}" type="datetime1">
              <a:rPr lang="da-DK" smtClean="0"/>
              <a:t>13-04-2026</a:t>
            </a:fld>
            <a:endParaRPr lang="da-DK"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da-DK"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B120C884-657D-47A8-AFE3-E7B7EAA09FDE}" type="slidenum">
              <a:rPr lang="da-DK" smtClean="0"/>
              <a:t>‹nr.›</a:t>
            </a:fld>
            <a:endParaRPr lang="da-DK"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da-DK"/>
          </a:p>
        </p:txBody>
      </p:sp>
    </p:spTree>
    <p:extLst>
      <p:ext uri="{BB962C8B-B14F-4D97-AF65-F5344CB8AC3E}">
        <p14:creationId xmlns:p14="http://schemas.microsoft.com/office/powerpoint/2010/main" val="3945065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D421B92C-B696-4204-A65F-95ED1C8D2B6E}" type="datetime1">
              <a:rPr lang="da-DK" smtClean="0"/>
              <a:t>13-04-2026</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B120C884-657D-47A8-AFE3-E7B7EAA09FDE}" type="slidenum">
              <a:rPr lang="da-DK" smtClean="0"/>
              <a:t>‹nr.›</a:t>
            </a:fld>
            <a:endParaRPr lang="da-DK" dirty="0"/>
          </a:p>
        </p:txBody>
      </p:sp>
    </p:spTree>
    <p:extLst>
      <p:ext uri="{BB962C8B-B14F-4D97-AF65-F5344CB8AC3E}">
        <p14:creationId xmlns:p14="http://schemas.microsoft.com/office/powerpoint/2010/main" val="209855095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da-DK"/>
              <a:t>Klik for at redigere titeltypografien i masteren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9C563728-6AD7-4BE3-9473-D3A97AC62FC4}" type="datetime1">
              <a:rPr lang="da-DK" smtClean="0"/>
              <a:t>13-04-2026</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B120C884-657D-47A8-AFE3-E7B7EAA09FDE}" type="slidenum">
              <a:rPr lang="da-DK" smtClean="0"/>
              <a:t>‹nr.›</a:t>
            </a:fld>
            <a:endParaRPr lang="da-DK" dirty="0"/>
          </a:p>
        </p:txBody>
      </p:sp>
    </p:spTree>
    <p:extLst>
      <p:ext uri="{BB962C8B-B14F-4D97-AF65-F5344CB8AC3E}">
        <p14:creationId xmlns:p14="http://schemas.microsoft.com/office/powerpoint/2010/main" val="1152157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da-DK"/>
              <a:t>Klik for at redigere titeltypografien i masteren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D421B92C-B696-4204-A65F-95ED1C8D2B6E}" type="datetime1">
              <a:rPr lang="da-DK" smtClean="0"/>
              <a:t>13-04-2026</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B120C884-657D-47A8-AFE3-E7B7EAA09FDE}" type="slidenum">
              <a:rPr lang="da-DK" smtClean="0"/>
              <a:t>‹nr.›</a:t>
            </a:fld>
            <a:endParaRPr lang="da-DK" dirty="0"/>
          </a:p>
        </p:txBody>
      </p:sp>
    </p:spTree>
    <p:extLst>
      <p:ext uri="{BB962C8B-B14F-4D97-AF65-F5344CB8AC3E}">
        <p14:creationId xmlns:p14="http://schemas.microsoft.com/office/powerpoint/2010/main" val="99645762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12" name="Content Placeholder 3"/>
          <p:cNvSpPr>
            <a:spLocks noGrp="1"/>
          </p:cNvSpPr>
          <p:nvPr>
            <p:ph sz="quarter" idx="13"/>
          </p:nvPr>
        </p:nvSpPr>
        <p:spPr>
          <a:xfrm>
            <a:off x="685802" y="2861733"/>
            <a:ext cx="5088712" cy="2512852"/>
          </a:xfrm>
        </p:spPr>
        <p:txBody>
          <a:bodyPr ancho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13" name="Content Placeholder 5"/>
          <p:cNvSpPr>
            <a:spLocks noGrp="1"/>
          </p:cNvSpPr>
          <p:nvPr>
            <p:ph sz="quarter" idx="14"/>
          </p:nvPr>
        </p:nvSpPr>
        <p:spPr>
          <a:xfrm>
            <a:off x="5993969" y="2861733"/>
            <a:ext cx="5088713" cy="2512852"/>
          </a:xfrm>
        </p:spPr>
        <p:txBody>
          <a:bodyPr ancho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D421B92C-B696-4204-A65F-95ED1C8D2B6E}" type="datetime1">
              <a:rPr lang="da-DK" smtClean="0"/>
              <a:t>13-04-2026</a:t>
            </a:fld>
            <a:endParaRPr lang="da-DK" dirty="0"/>
          </a:p>
        </p:txBody>
      </p:sp>
      <p:sp>
        <p:nvSpPr>
          <p:cNvPr id="8" name="Footer Placeholder 7"/>
          <p:cNvSpPr>
            <a:spLocks noGrp="1"/>
          </p:cNvSpPr>
          <p:nvPr>
            <p:ph type="ftr" sz="quarter" idx="11"/>
          </p:nvPr>
        </p:nvSpPr>
        <p:spPr/>
        <p:txBody>
          <a:bodyPr/>
          <a:lstStyle/>
          <a:p>
            <a:endParaRPr lang="da-DK" dirty="0"/>
          </a:p>
        </p:txBody>
      </p:sp>
      <p:sp>
        <p:nvSpPr>
          <p:cNvPr id="9" name="Slide Number Placeholder 8"/>
          <p:cNvSpPr>
            <a:spLocks noGrp="1"/>
          </p:cNvSpPr>
          <p:nvPr>
            <p:ph type="sldNum" sz="quarter" idx="12"/>
          </p:nvPr>
        </p:nvSpPr>
        <p:spPr/>
        <p:txBody>
          <a:bodyPr/>
          <a:lstStyle/>
          <a:p>
            <a:fld id="{B120C884-657D-47A8-AFE3-E7B7EAA09FDE}" type="slidenum">
              <a:rPr lang="da-DK" smtClean="0"/>
              <a:t>‹nr.›</a:t>
            </a:fld>
            <a:endParaRPr lang="da-DK" dirty="0"/>
          </a:p>
        </p:txBody>
      </p:sp>
    </p:spTree>
    <p:extLst>
      <p:ext uri="{BB962C8B-B14F-4D97-AF65-F5344CB8AC3E}">
        <p14:creationId xmlns:p14="http://schemas.microsoft.com/office/powerpoint/2010/main" val="183761584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AF09EA4A-A70A-41D4-B960-EAB5C06588AE}" type="datetime1">
              <a:rPr lang="da-DK" smtClean="0"/>
              <a:t>13-04-2026</a:t>
            </a:fld>
            <a:endParaRPr lang="da-DK" dirty="0"/>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B120C884-657D-47A8-AFE3-E7B7EAA09FDE}" type="slidenum">
              <a:rPr lang="da-DK" smtClean="0"/>
              <a:t>‹nr.›</a:t>
            </a:fld>
            <a:endParaRPr lang="da-DK" dirty="0"/>
          </a:p>
        </p:txBody>
      </p:sp>
    </p:spTree>
    <p:extLst>
      <p:ext uri="{BB962C8B-B14F-4D97-AF65-F5344CB8AC3E}">
        <p14:creationId xmlns:p14="http://schemas.microsoft.com/office/powerpoint/2010/main" val="2602948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24231-0CED-4540-8381-7EE39A2C98B2}" type="datetime1">
              <a:rPr lang="da-DK" smtClean="0"/>
              <a:t>13-04-2026</a:t>
            </a:fld>
            <a:endParaRPr lang="da-DK" dirty="0"/>
          </a:p>
        </p:txBody>
      </p:sp>
      <p:sp>
        <p:nvSpPr>
          <p:cNvPr id="3" name="Footer Placeholder 2"/>
          <p:cNvSpPr>
            <a:spLocks noGrp="1"/>
          </p:cNvSpPr>
          <p:nvPr>
            <p:ph type="ftr" sz="quarter" idx="11"/>
          </p:nvPr>
        </p:nvSpPr>
        <p:spPr/>
        <p:txBody>
          <a:bodyPr/>
          <a:lstStyle/>
          <a:p>
            <a:endParaRPr lang="da-DK" dirty="0"/>
          </a:p>
        </p:txBody>
      </p:sp>
      <p:sp>
        <p:nvSpPr>
          <p:cNvPr id="4" name="Slide Number Placeholder 3"/>
          <p:cNvSpPr>
            <a:spLocks noGrp="1"/>
          </p:cNvSpPr>
          <p:nvPr>
            <p:ph type="sldNum" sz="quarter" idx="12"/>
          </p:nvPr>
        </p:nvSpPr>
        <p:spPr/>
        <p:txBody>
          <a:bodyPr/>
          <a:lstStyle/>
          <a:p>
            <a:fld id="{B120C884-657D-47A8-AFE3-E7B7EAA09FDE}" type="slidenum">
              <a:rPr lang="da-DK" smtClean="0"/>
              <a:t>‹nr.›</a:t>
            </a:fld>
            <a:endParaRPr lang="da-DK" dirty="0"/>
          </a:p>
        </p:txBody>
      </p:sp>
    </p:spTree>
    <p:extLst>
      <p:ext uri="{BB962C8B-B14F-4D97-AF65-F5344CB8AC3E}">
        <p14:creationId xmlns:p14="http://schemas.microsoft.com/office/powerpoint/2010/main" val="2527767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da-DK"/>
              <a:t>Klik for at redigere titeltypografien i masteren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D421B92C-B696-4204-A65F-95ED1C8D2B6E}" type="datetime1">
              <a:rPr lang="da-DK" smtClean="0"/>
              <a:t>13-04-2026</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B120C884-657D-47A8-AFE3-E7B7EAA09FDE}" type="slidenum">
              <a:rPr lang="da-DK" smtClean="0"/>
              <a:t>‹nr.›</a:t>
            </a:fld>
            <a:endParaRPr lang="da-DK" dirty="0"/>
          </a:p>
        </p:txBody>
      </p:sp>
    </p:spTree>
    <p:extLst>
      <p:ext uri="{BB962C8B-B14F-4D97-AF65-F5344CB8AC3E}">
        <p14:creationId xmlns:p14="http://schemas.microsoft.com/office/powerpoint/2010/main" val="245302209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B1FA4F-09B4-B101-3681-FAC9415D7B8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D1F9F3E-1577-5852-17D2-7162EDE1B0D2}"/>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60B7674-F537-D054-5CD3-5E9D6A0568A3}"/>
              </a:ext>
            </a:extLst>
          </p:cNvPr>
          <p:cNvSpPr>
            <a:spLocks noGrp="1"/>
          </p:cNvSpPr>
          <p:nvPr>
            <p:ph type="dt" sz="half" idx="10"/>
          </p:nvPr>
        </p:nvSpPr>
        <p:spPr/>
        <p:txBody>
          <a:bodyPr/>
          <a:lstStyle/>
          <a:p>
            <a:fld id="{C9B8575E-05A1-4FE1-9E3A-6C3A95FC521E}" type="datetimeFigureOut">
              <a:rPr lang="da-DK" smtClean="0"/>
              <a:t>13-04-2026</a:t>
            </a:fld>
            <a:endParaRPr lang="da-DK"/>
          </a:p>
        </p:txBody>
      </p:sp>
      <p:sp>
        <p:nvSpPr>
          <p:cNvPr id="5" name="Pladsholder til sidefod 4">
            <a:extLst>
              <a:ext uri="{FF2B5EF4-FFF2-40B4-BE49-F238E27FC236}">
                <a16:creationId xmlns:a16="http://schemas.microsoft.com/office/drawing/2014/main" id="{9292E681-1285-F4F1-70B6-5F99B551F17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DD40CC4-1901-C4E4-C319-7061256C7A29}"/>
              </a:ext>
            </a:extLst>
          </p:cNvPr>
          <p:cNvSpPr>
            <a:spLocks noGrp="1"/>
          </p:cNvSpPr>
          <p:nvPr>
            <p:ph type="sldNum" sz="quarter" idx="12"/>
          </p:nvPr>
        </p:nvSpPr>
        <p:spPr/>
        <p:txBody>
          <a:bodyPr/>
          <a:lstStyle/>
          <a:p>
            <a:fld id="{C364627C-FD5C-41D6-97AE-9FB5B1FC4082}" type="slidenum">
              <a:rPr lang="da-DK" smtClean="0"/>
              <a:t>‹nr.›</a:t>
            </a:fld>
            <a:endParaRPr lang="da-DK"/>
          </a:p>
        </p:txBody>
      </p:sp>
    </p:spTree>
    <p:extLst>
      <p:ext uri="{BB962C8B-B14F-4D97-AF65-F5344CB8AC3E}">
        <p14:creationId xmlns:p14="http://schemas.microsoft.com/office/powerpoint/2010/main" val="2163327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ECDE9312-4B47-4633-847E-F0351EC0685F}" type="datetime1">
              <a:rPr lang="da-DK" smtClean="0"/>
              <a:t>13-04-2026</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B120C884-657D-47A8-AFE3-E7B7EAA09FDE}" type="slidenum">
              <a:rPr lang="da-DK" smtClean="0"/>
              <a:t>‹nr.›</a:t>
            </a:fld>
            <a:endParaRPr lang="da-DK" dirty="0"/>
          </a:p>
        </p:txBody>
      </p:sp>
    </p:spTree>
    <p:extLst>
      <p:ext uri="{BB962C8B-B14F-4D97-AF65-F5344CB8AC3E}">
        <p14:creationId xmlns:p14="http://schemas.microsoft.com/office/powerpoint/2010/main" val="1680674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sk 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D421B92C-B696-4204-A65F-95ED1C8D2B6E}" type="datetime1">
              <a:rPr lang="da-DK" smtClean="0"/>
              <a:t>13-04-2026</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B120C884-657D-47A8-AFE3-E7B7EAA09FDE}" type="slidenum">
              <a:rPr lang="da-DK" smtClean="0"/>
              <a:t>‹nr.›</a:t>
            </a:fld>
            <a:endParaRPr lang="da-DK" dirty="0"/>
          </a:p>
        </p:txBody>
      </p:sp>
    </p:spTree>
    <p:extLst>
      <p:ext uri="{BB962C8B-B14F-4D97-AF65-F5344CB8AC3E}">
        <p14:creationId xmlns:p14="http://schemas.microsoft.com/office/powerpoint/2010/main" val="262989427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da-DK"/>
              <a:t>Klik for at redigere titeltypografien i masteren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D421B92C-B696-4204-A65F-95ED1C8D2B6E}" type="datetime1">
              <a:rPr lang="da-DK" smtClean="0"/>
              <a:t>13-04-2026</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B120C884-657D-47A8-AFE3-E7B7EAA09FDE}" type="slidenum">
              <a:rPr lang="da-DK" smtClean="0"/>
              <a:t>‹nr.›</a:t>
            </a:fld>
            <a:endParaRPr lang="da-DK" dirty="0"/>
          </a:p>
        </p:txBody>
      </p:sp>
    </p:spTree>
    <p:extLst>
      <p:ext uri="{BB962C8B-B14F-4D97-AF65-F5344CB8AC3E}">
        <p14:creationId xmlns:p14="http://schemas.microsoft.com/office/powerpoint/2010/main" val="145945142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da-DK"/>
              <a:t>Klik for at redigere titeltypografien i masteren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D421B92C-B696-4204-A65F-95ED1C8D2B6E}" type="datetime1">
              <a:rPr lang="da-DK" smtClean="0"/>
              <a:t>13-04-2026</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B120C884-657D-47A8-AFE3-E7B7EAA09FDE}" type="slidenum">
              <a:rPr lang="da-DK" smtClean="0"/>
              <a:t>‹nr.›</a:t>
            </a:fld>
            <a:endParaRPr lang="da-DK"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6095878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da-DK"/>
              <a:t>Klik for at redigere titeltypografien i masteren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D421B92C-B696-4204-A65F-95ED1C8D2B6E}" type="datetime1">
              <a:rPr lang="da-DK" smtClean="0"/>
              <a:t>13-04-2026</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B120C884-657D-47A8-AFE3-E7B7EAA09FDE}" type="slidenum">
              <a:rPr lang="da-DK" smtClean="0"/>
              <a:t>‹nr.›</a:t>
            </a:fld>
            <a:endParaRPr lang="da-DK" dirty="0"/>
          </a:p>
        </p:txBody>
      </p:sp>
    </p:spTree>
    <p:extLst>
      <p:ext uri="{BB962C8B-B14F-4D97-AF65-F5344CB8AC3E}">
        <p14:creationId xmlns:p14="http://schemas.microsoft.com/office/powerpoint/2010/main" val="1031716181"/>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da-DK"/>
              <a:t>Klik for at redigere titeltypografien i masteren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3" name="Date Placeholder 2"/>
          <p:cNvSpPr>
            <a:spLocks noGrp="1"/>
          </p:cNvSpPr>
          <p:nvPr>
            <p:ph type="dt" sz="half" idx="10"/>
          </p:nvPr>
        </p:nvSpPr>
        <p:spPr/>
        <p:txBody>
          <a:bodyPr/>
          <a:lstStyle/>
          <a:p>
            <a:fld id="{D421B92C-B696-4204-A65F-95ED1C8D2B6E}" type="datetime1">
              <a:rPr lang="da-DK" smtClean="0"/>
              <a:t>13-04-2026</a:t>
            </a:fld>
            <a:endParaRPr lang="da-DK" dirty="0"/>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B120C884-657D-47A8-AFE3-E7B7EAA09FDE}" type="slidenum">
              <a:rPr lang="da-DK" smtClean="0"/>
              <a:t>‹nr.›</a:t>
            </a:fld>
            <a:endParaRPr lang="da-DK" dirty="0"/>
          </a:p>
        </p:txBody>
      </p:sp>
    </p:spTree>
    <p:extLst>
      <p:ext uri="{BB962C8B-B14F-4D97-AF65-F5344CB8AC3E}">
        <p14:creationId xmlns:p14="http://schemas.microsoft.com/office/powerpoint/2010/main" val="352814535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kolonner med billed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da-DK"/>
              <a:t>Klik for at redigere titeltypografien i masteren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3" name="Date Placeholder 2"/>
          <p:cNvSpPr>
            <a:spLocks noGrp="1"/>
          </p:cNvSpPr>
          <p:nvPr>
            <p:ph type="dt" sz="half" idx="10"/>
          </p:nvPr>
        </p:nvSpPr>
        <p:spPr/>
        <p:txBody>
          <a:bodyPr/>
          <a:lstStyle/>
          <a:p>
            <a:fld id="{D421B92C-B696-4204-A65F-95ED1C8D2B6E}" type="datetime1">
              <a:rPr lang="da-DK" smtClean="0"/>
              <a:t>13-04-2026</a:t>
            </a:fld>
            <a:endParaRPr lang="da-DK" dirty="0"/>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B120C884-657D-47A8-AFE3-E7B7EAA09FDE}" type="slidenum">
              <a:rPr lang="da-DK" smtClean="0"/>
              <a:t>‹nr.›</a:t>
            </a:fld>
            <a:endParaRPr lang="da-DK" dirty="0"/>
          </a:p>
        </p:txBody>
      </p:sp>
    </p:spTree>
    <p:extLst>
      <p:ext uri="{BB962C8B-B14F-4D97-AF65-F5344CB8AC3E}">
        <p14:creationId xmlns:p14="http://schemas.microsoft.com/office/powerpoint/2010/main" val="284236741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da-DK"/>
              <a:t>Klik for at redigere titeltypografien i masteren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D421B92C-B696-4204-A65F-95ED1C8D2B6E}" type="datetime1">
              <a:rPr lang="da-DK" smtClean="0"/>
              <a:t>13-04-2026</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B120C884-657D-47A8-AFE3-E7B7EAA09FDE}" type="slidenum">
              <a:rPr lang="da-DK" smtClean="0"/>
              <a:t>‹nr.›</a:t>
            </a:fld>
            <a:endParaRPr lang="da-DK" dirty="0"/>
          </a:p>
        </p:txBody>
      </p:sp>
    </p:spTree>
    <p:extLst>
      <p:ext uri="{BB962C8B-B14F-4D97-AF65-F5344CB8AC3E}">
        <p14:creationId xmlns:p14="http://schemas.microsoft.com/office/powerpoint/2010/main" val="579439782"/>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da-DK"/>
              <a:t>Klik for at redigere titeltypografien i masteren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D421B92C-B696-4204-A65F-95ED1C8D2B6E}" type="datetime1">
              <a:rPr lang="da-DK" smtClean="0"/>
              <a:t>13-04-2026</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B120C884-657D-47A8-AFE3-E7B7EAA09FDE}" type="slidenum">
              <a:rPr lang="da-DK" smtClean="0"/>
              <a:t>‹nr.›</a:t>
            </a:fld>
            <a:endParaRPr lang="da-DK" dirty="0"/>
          </a:p>
        </p:txBody>
      </p:sp>
    </p:spTree>
    <p:extLst>
      <p:ext uri="{BB962C8B-B14F-4D97-AF65-F5344CB8AC3E}">
        <p14:creationId xmlns:p14="http://schemas.microsoft.com/office/powerpoint/2010/main" val="2953736989"/>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5D1F9-4DC6-459F-9E09-88F93F6EEF79}"/>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9CB0F06-6EAB-43D3-95B8-0A67C7423BF5}"/>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DB0099E-493B-42E6-81E8-D9F337F15DF9}"/>
              </a:ext>
            </a:extLst>
          </p:cNvPr>
          <p:cNvSpPr>
            <a:spLocks noGrp="1"/>
          </p:cNvSpPr>
          <p:nvPr>
            <p:ph type="dt" sz="half" idx="10"/>
          </p:nvPr>
        </p:nvSpPr>
        <p:spPr/>
        <p:txBody>
          <a:bodyPr/>
          <a:lstStyle/>
          <a:p>
            <a:fld id="{AFD0E6F8-13A8-4A65-868E-A8315E923085}" type="datetime1">
              <a:rPr lang="da-DK" smtClean="0"/>
              <a:t>13-04-2026</a:t>
            </a:fld>
            <a:endParaRPr lang="da-DK" dirty="0"/>
          </a:p>
        </p:txBody>
      </p:sp>
      <p:sp>
        <p:nvSpPr>
          <p:cNvPr id="5" name="Pladsholder til sidefod 4">
            <a:extLst>
              <a:ext uri="{FF2B5EF4-FFF2-40B4-BE49-F238E27FC236}">
                <a16:creationId xmlns:a16="http://schemas.microsoft.com/office/drawing/2014/main" id="{A332C90C-E74A-4D80-97A9-27DF9C320ADF}"/>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629FE96E-17D0-44C5-8CDE-82EB397A0B7B}"/>
              </a:ext>
            </a:extLst>
          </p:cNvPr>
          <p:cNvSpPr>
            <a:spLocks noGrp="1"/>
          </p:cNvSpPr>
          <p:nvPr>
            <p:ph type="sldNum" sz="quarter" idx="12"/>
          </p:nvPr>
        </p:nvSpPr>
        <p:spPr/>
        <p:txBody>
          <a:bodyPr/>
          <a:lstStyle/>
          <a:p>
            <a:fld id="{B120C884-657D-47A8-AFE3-E7B7EAA09FDE}" type="slidenum">
              <a:rPr lang="da-DK" smtClean="0"/>
              <a:t>‹nr.›</a:t>
            </a:fld>
            <a:endParaRPr lang="da-DK" dirty="0"/>
          </a:p>
        </p:txBody>
      </p:sp>
    </p:spTree>
    <p:extLst>
      <p:ext uri="{BB962C8B-B14F-4D97-AF65-F5344CB8AC3E}">
        <p14:creationId xmlns:p14="http://schemas.microsoft.com/office/powerpoint/2010/main" val="3043566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FB2EC-6483-3CFE-6D98-65EDDC81F277}"/>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E6F49FBC-7967-C5D6-7BE2-9C32034FE4E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2690076B-9184-7357-DD8F-6E5403C7D771}"/>
              </a:ext>
            </a:extLst>
          </p:cNvPr>
          <p:cNvSpPr>
            <a:spLocks noGrp="1"/>
          </p:cNvSpPr>
          <p:nvPr>
            <p:ph type="dt" sz="half" idx="10"/>
          </p:nvPr>
        </p:nvSpPr>
        <p:spPr/>
        <p:txBody>
          <a:bodyPr/>
          <a:lstStyle/>
          <a:p>
            <a:fld id="{C9B8575E-05A1-4FE1-9E3A-6C3A95FC521E}" type="datetimeFigureOut">
              <a:rPr lang="da-DK" smtClean="0"/>
              <a:t>13-04-2026</a:t>
            </a:fld>
            <a:endParaRPr lang="da-DK"/>
          </a:p>
        </p:txBody>
      </p:sp>
      <p:sp>
        <p:nvSpPr>
          <p:cNvPr id="5" name="Pladsholder til sidefod 4">
            <a:extLst>
              <a:ext uri="{FF2B5EF4-FFF2-40B4-BE49-F238E27FC236}">
                <a16:creationId xmlns:a16="http://schemas.microsoft.com/office/drawing/2014/main" id="{02E95004-85DD-9EAC-B343-6018DD3E654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3FA8094-9EA8-24C1-B86A-A188D78AD4A3}"/>
              </a:ext>
            </a:extLst>
          </p:cNvPr>
          <p:cNvSpPr>
            <a:spLocks noGrp="1"/>
          </p:cNvSpPr>
          <p:nvPr>
            <p:ph type="sldNum" sz="quarter" idx="12"/>
          </p:nvPr>
        </p:nvSpPr>
        <p:spPr/>
        <p:txBody>
          <a:bodyPr/>
          <a:lstStyle/>
          <a:p>
            <a:fld id="{C364627C-FD5C-41D6-97AE-9FB5B1FC4082}" type="slidenum">
              <a:rPr lang="da-DK" smtClean="0"/>
              <a:t>‹nr.›</a:t>
            </a:fld>
            <a:endParaRPr lang="da-DK"/>
          </a:p>
        </p:txBody>
      </p:sp>
    </p:spTree>
    <p:extLst>
      <p:ext uri="{BB962C8B-B14F-4D97-AF65-F5344CB8AC3E}">
        <p14:creationId xmlns:p14="http://schemas.microsoft.com/office/powerpoint/2010/main" val="620388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1_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82A50F-CCD8-4052-8E7E-22975725DE6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F117C91-AE19-4884-A545-DF27DE70F851}"/>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3F0604AD-6EDC-4771-8A13-31E21D4E2850}"/>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965BFAE-07BA-4395-AA70-33898280F70D}"/>
              </a:ext>
            </a:extLst>
          </p:cNvPr>
          <p:cNvSpPr>
            <a:spLocks noGrp="1"/>
          </p:cNvSpPr>
          <p:nvPr>
            <p:ph type="dt" sz="half" idx="10"/>
          </p:nvPr>
        </p:nvSpPr>
        <p:spPr/>
        <p:txBody>
          <a:bodyPr/>
          <a:lstStyle/>
          <a:p>
            <a:fld id="{0543F7D3-E768-4CA9-B3DC-A1DE73BF9074}" type="datetime1">
              <a:rPr lang="da-DK" smtClean="0"/>
              <a:t>13-04-2026</a:t>
            </a:fld>
            <a:endParaRPr lang="da-DK" dirty="0"/>
          </a:p>
        </p:txBody>
      </p:sp>
      <p:sp>
        <p:nvSpPr>
          <p:cNvPr id="6" name="Pladsholder til sidefod 5">
            <a:extLst>
              <a:ext uri="{FF2B5EF4-FFF2-40B4-BE49-F238E27FC236}">
                <a16:creationId xmlns:a16="http://schemas.microsoft.com/office/drawing/2014/main" id="{F1D34E5A-67FD-427C-86F5-D3A0100BAD2D}"/>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746A0781-9490-46C0-AFC8-11FB46995605}"/>
              </a:ext>
            </a:extLst>
          </p:cNvPr>
          <p:cNvSpPr>
            <a:spLocks noGrp="1"/>
          </p:cNvSpPr>
          <p:nvPr>
            <p:ph type="sldNum" sz="quarter" idx="12"/>
          </p:nvPr>
        </p:nvSpPr>
        <p:spPr/>
        <p:txBody>
          <a:bodyPr/>
          <a:lstStyle/>
          <a:p>
            <a:fld id="{B120C884-657D-47A8-AFE3-E7B7EAA09FDE}" type="slidenum">
              <a:rPr lang="da-DK" smtClean="0"/>
              <a:t>‹nr.›</a:t>
            </a:fld>
            <a:endParaRPr lang="da-DK" dirty="0"/>
          </a:p>
        </p:txBody>
      </p:sp>
    </p:spTree>
    <p:extLst>
      <p:ext uri="{BB962C8B-B14F-4D97-AF65-F5344CB8AC3E}">
        <p14:creationId xmlns:p14="http://schemas.microsoft.com/office/powerpoint/2010/main" val="1273534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D9B5A-4965-C38C-EBF3-B4E9C6F3BCD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978E6BD-ED0B-381B-C27A-C14E9062682A}"/>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1A84EBA8-DBC1-740D-B8A5-E8CF402DD7A2}"/>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6DF25638-E97F-B8C7-98C0-5A4673402F95}"/>
              </a:ext>
            </a:extLst>
          </p:cNvPr>
          <p:cNvSpPr>
            <a:spLocks noGrp="1"/>
          </p:cNvSpPr>
          <p:nvPr>
            <p:ph type="dt" sz="half" idx="10"/>
          </p:nvPr>
        </p:nvSpPr>
        <p:spPr/>
        <p:txBody>
          <a:bodyPr/>
          <a:lstStyle/>
          <a:p>
            <a:fld id="{C9B8575E-05A1-4FE1-9E3A-6C3A95FC521E}" type="datetimeFigureOut">
              <a:rPr lang="da-DK" smtClean="0"/>
              <a:t>13-04-2026</a:t>
            </a:fld>
            <a:endParaRPr lang="da-DK"/>
          </a:p>
        </p:txBody>
      </p:sp>
      <p:sp>
        <p:nvSpPr>
          <p:cNvPr id="6" name="Pladsholder til sidefod 5">
            <a:extLst>
              <a:ext uri="{FF2B5EF4-FFF2-40B4-BE49-F238E27FC236}">
                <a16:creationId xmlns:a16="http://schemas.microsoft.com/office/drawing/2014/main" id="{47AB492A-94C4-93C1-5EEF-3ABE524D24C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BBFCCAB-FB31-0763-C98E-B97C95983F1A}"/>
              </a:ext>
            </a:extLst>
          </p:cNvPr>
          <p:cNvSpPr>
            <a:spLocks noGrp="1"/>
          </p:cNvSpPr>
          <p:nvPr>
            <p:ph type="sldNum" sz="quarter" idx="12"/>
          </p:nvPr>
        </p:nvSpPr>
        <p:spPr/>
        <p:txBody>
          <a:bodyPr/>
          <a:lstStyle/>
          <a:p>
            <a:fld id="{C364627C-FD5C-41D6-97AE-9FB5B1FC4082}" type="slidenum">
              <a:rPr lang="da-DK" smtClean="0"/>
              <a:t>‹nr.›</a:t>
            </a:fld>
            <a:endParaRPr lang="da-DK"/>
          </a:p>
        </p:txBody>
      </p:sp>
    </p:spTree>
    <p:extLst>
      <p:ext uri="{BB962C8B-B14F-4D97-AF65-F5344CB8AC3E}">
        <p14:creationId xmlns:p14="http://schemas.microsoft.com/office/powerpoint/2010/main" val="3106420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B1B301-7BD2-6E1D-EBA2-510D22E5DB13}"/>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3D08955-E415-4D61-3BAB-D32AA21D9C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31457A8D-59A6-152B-C005-2C5C83FE66BC}"/>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29EBC5A6-7DC1-438D-269E-C9F602CE3E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AA6999D5-68FF-DDBA-CFE4-1479679834A9}"/>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74829290-8674-65A9-16E2-E747884A498A}"/>
              </a:ext>
            </a:extLst>
          </p:cNvPr>
          <p:cNvSpPr>
            <a:spLocks noGrp="1"/>
          </p:cNvSpPr>
          <p:nvPr>
            <p:ph type="dt" sz="half" idx="10"/>
          </p:nvPr>
        </p:nvSpPr>
        <p:spPr/>
        <p:txBody>
          <a:bodyPr/>
          <a:lstStyle/>
          <a:p>
            <a:fld id="{C9B8575E-05A1-4FE1-9E3A-6C3A95FC521E}" type="datetimeFigureOut">
              <a:rPr lang="da-DK" smtClean="0"/>
              <a:t>13-04-2026</a:t>
            </a:fld>
            <a:endParaRPr lang="da-DK"/>
          </a:p>
        </p:txBody>
      </p:sp>
      <p:sp>
        <p:nvSpPr>
          <p:cNvPr id="8" name="Pladsholder til sidefod 7">
            <a:extLst>
              <a:ext uri="{FF2B5EF4-FFF2-40B4-BE49-F238E27FC236}">
                <a16:creationId xmlns:a16="http://schemas.microsoft.com/office/drawing/2014/main" id="{69465793-D016-41CC-D59D-4D72F1ABD976}"/>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8F6E1ED3-8F64-53BD-D0DB-2EC61190168C}"/>
              </a:ext>
            </a:extLst>
          </p:cNvPr>
          <p:cNvSpPr>
            <a:spLocks noGrp="1"/>
          </p:cNvSpPr>
          <p:nvPr>
            <p:ph type="sldNum" sz="quarter" idx="12"/>
          </p:nvPr>
        </p:nvSpPr>
        <p:spPr/>
        <p:txBody>
          <a:bodyPr/>
          <a:lstStyle/>
          <a:p>
            <a:fld id="{C364627C-FD5C-41D6-97AE-9FB5B1FC4082}" type="slidenum">
              <a:rPr lang="da-DK" smtClean="0"/>
              <a:t>‹nr.›</a:t>
            </a:fld>
            <a:endParaRPr lang="da-DK"/>
          </a:p>
        </p:txBody>
      </p:sp>
    </p:spTree>
    <p:extLst>
      <p:ext uri="{BB962C8B-B14F-4D97-AF65-F5344CB8AC3E}">
        <p14:creationId xmlns:p14="http://schemas.microsoft.com/office/powerpoint/2010/main" val="3640707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D9F74F-3221-847F-8289-9AC6E2021F4F}"/>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08F59446-204A-6DC5-8745-F55A04403FEE}"/>
              </a:ext>
            </a:extLst>
          </p:cNvPr>
          <p:cNvSpPr>
            <a:spLocks noGrp="1"/>
          </p:cNvSpPr>
          <p:nvPr>
            <p:ph type="dt" sz="half" idx="10"/>
          </p:nvPr>
        </p:nvSpPr>
        <p:spPr/>
        <p:txBody>
          <a:bodyPr/>
          <a:lstStyle/>
          <a:p>
            <a:fld id="{C9B8575E-05A1-4FE1-9E3A-6C3A95FC521E}" type="datetimeFigureOut">
              <a:rPr lang="da-DK" smtClean="0"/>
              <a:t>13-04-2026</a:t>
            </a:fld>
            <a:endParaRPr lang="da-DK"/>
          </a:p>
        </p:txBody>
      </p:sp>
      <p:sp>
        <p:nvSpPr>
          <p:cNvPr id="4" name="Pladsholder til sidefod 3">
            <a:extLst>
              <a:ext uri="{FF2B5EF4-FFF2-40B4-BE49-F238E27FC236}">
                <a16:creationId xmlns:a16="http://schemas.microsoft.com/office/drawing/2014/main" id="{E243D8A4-310D-2435-A389-878747C657F5}"/>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36B506D3-251C-684F-24C3-5CA24EE4CBE4}"/>
              </a:ext>
            </a:extLst>
          </p:cNvPr>
          <p:cNvSpPr>
            <a:spLocks noGrp="1"/>
          </p:cNvSpPr>
          <p:nvPr>
            <p:ph type="sldNum" sz="quarter" idx="12"/>
          </p:nvPr>
        </p:nvSpPr>
        <p:spPr/>
        <p:txBody>
          <a:bodyPr/>
          <a:lstStyle/>
          <a:p>
            <a:fld id="{C364627C-FD5C-41D6-97AE-9FB5B1FC4082}" type="slidenum">
              <a:rPr lang="da-DK" smtClean="0"/>
              <a:t>‹nr.›</a:t>
            </a:fld>
            <a:endParaRPr lang="da-DK"/>
          </a:p>
        </p:txBody>
      </p:sp>
    </p:spTree>
    <p:extLst>
      <p:ext uri="{BB962C8B-B14F-4D97-AF65-F5344CB8AC3E}">
        <p14:creationId xmlns:p14="http://schemas.microsoft.com/office/powerpoint/2010/main" val="102794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C70FFE5-7202-CCDD-73BC-338637CA55EE}"/>
              </a:ext>
            </a:extLst>
          </p:cNvPr>
          <p:cNvSpPr>
            <a:spLocks noGrp="1"/>
          </p:cNvSpPr>
          <p:nvPr>
            <p:ph type="dt" sz="half" idx="10"/>
          </p:nvPr>
        </p:nvSpPr>
        <p:spPr/>
        <p:txBody>
          <a:bodyPr/>
          <a:lstStyle/>
          <a:p>
            <a:fld id="{C9B8575E-05A1-4FE1-9E3A-6C3A95FC521E}" type="datetimeFigureOut">
              <a:rPr lang="da-DK" smtClean="0"/>
              <a:t>13-04-2026</a:t>
            </a:fld>
            <a:endParaRPr lang="da-DK"/>
          </a:p>
        </p:txBody>
      </p:sp>
      <p:sp>
        <p:nvSpPr>
          <p:cNvPr id="3" name="Pladsholder til sidefod 2">
            <a:extLst>
              <a:ext uri="{FF2B5EF4-FFF2-40B4-BE49-F238E27FC236}">
                <a16:creationId xmlns:a16="http://schemas.microsoft.com/office/drawing/2014/main" id="{F7E74B47-726F-594C-5AA0-C8C9ABE95CFC}"/>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2E327696-EC87-1054-D369-D2F744F7E4C5}"/>
              </a:ext>
            </a:extLst>
          </p:cNvPr>
          <p:cNvSpPr>
            <a:spLocks noGrp="1"/>
          </p:cNvSpPr>
          <p:nvPr>
            <p:ph type="sldNum" sz="quarter" idx="12"/>
          </p:nvPr>
        </p:nvSpPr>
        <p:spPr/>
        <p:txBody>
          <a:bodyPr/>
          <a:lstStyle/>
          <a:p>
            <a:fld id="{C364627C-FD5C-41D6-97AE-9FB5B1FC4082}" type="slidenum">
              <a:rPr lang="da-DK" smtClean="0"/>
              <a:t>‹nr.›</a:t>
            </a:fld>
            <a:endParaRPr lang="da-DK"/>
          </a:p>
        </p:txBody>
      </p:sp>
    </p:spTree>
    <p:extLst>
      <p:ext uri="{BB962C8B-B14F-4D97-AF65-F5344CB8AC3E}">
        <p14:creationId xmlns:p14="http://schemas.microsoft.com/office/powerpoint/2010/main" val="3163596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53483E-2737-D66F-C1A5-3C5E2BB3756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3E9C86F-09F8-1D36-B8A9-2D1EBD69C2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937B06BA-6B9E-4DD5-ACDC-E6BACF991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A262C21-2185-6894-6629-F683218EC638}"/>
              </a:ext>
            </a:extLst>
          </p:cNvPr>
          <p:cNvSpPr>
            <a:spLocks noGrp="1"/>
          </p:cNvSpPr>
          <p:nvPr>
            <p:ph type="dt" sz="half" idx="10"/>
          </p:nvPr>
        </p:nvSpPr>
        <p:spPr/>
        <p:txBody>
          <a:bodyPr/>
          <a:lstStyle/>
          <a:p>
            <a:fld id="{C9B8575E-05A1-4FE1-9E3A-6C3A95FC521E}" type="datetimeFigureOut">
              <a:rPr lang="da-DK" smtClean="0"/>
              <a:t>13-04-2026</a:t>
            </a:fld>
            <a:endParaRPr lang="da-DK"/>
          </a:p>
        </p:txBody>
      </p:sp>
      <p:sp>
        <p:nvSpPr>
          <p:cNvPr id="6" name="Pladsholder til sidefod 5">
            <a:extLst>
              <a:ext uri="{FF2B5EF4-FFF2-40B4-BE49-F238E27FC236}">
                <a16:creationId xmlns:a16="http://schemas.microsoft.com/office/drawing/2014/main" id="{C94FA651-F3F1-ED20-C003-45ACBE16B8F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186DA3B-8968-FE6D-CAAD-78F8862E80B5}"/>
              </a:ext>
            </a:extLst>
          </p:cNvPr>
          <p:cNvSpPr>
            <a:spLocks noGrp="1"/>
          </p:cNvSpPr>
          <p:nvPr>
            <p:ph type="sldNum" sz="quarter" idx="12"/>
          </p:nvPr>
        </p:nvSpPr>
        <p:spPr/>
        <p:txBody>
          <a:bodyPr/>
          <a:lstStyle/>
          <a:p>
            <a:fld id="{C364627C-FD5C-41D6-97AE-9FB5B1FC4082}" type="slidenum">
              <a:rPr lang="da-DK" smtClean="0"/>
              <a:t>‹nr.›</a:t>
            </a:fld>
            <a:endParaRPr lang="da-DK"/>
          </a:p>
        </p:txBody>
      </p:sp>
    </p:spTree>
    <p:extLst>
      <p:ext uri="{BB962C8B-B14F-4D97-AF65-F5344CB8AC3E}">
        <p14:creationId xmlns:p14="http://schemas.microsoft.com/office/powerpoint/2010/main" val="2221023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141AF3-382A-B618-1B4D-CD4D2E9A7AC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A6986D59-5CD2-69EB-C677-5D02CCB74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87E5891D-296C-EF90-A4CC-B333E7F9E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1F07C1C-2349-7AE0-0AB0-5B6399C29763}"/>
              </a:ext>
            </a:extLst>
          </p:cNvPr>
          <p:cNvSpPr>
            <a:spLocks noGrp="1"/>
          </p:cNvSpPr>
          <p:nvPr>
            <p:ph type="dt" sz="half" idx="10"/>
          </p:nvPr>
        </p:nvSpPr>
        <p:spPr/>
        <p:txBody>
          <a:bodyPr/>
          <a:lstStyle/>
          <a:p>
            <a:fld id="{C9B8575E-05A1-4FE1-9E3A-6C3A95FC521E}" type="datetimeFigureOut">
              <a:rPr lang="da-DK" smtClean="0"/>
              <a:t>13-04-2026</a:t>
            </a:fld>
            <a:endParaRPr lang="da-DK"/>
          </a:p>
        </p:txBody>
      </p:sp>
      <p:sp>
        <p:nvSpPr>
          <p:cNvPr id="6" name="Pladsholder til sidefod 5">
            <a:extLst>
              <a:ext uri="{FF2B5EF4-FFF2-40B4-BE49-F238E27FC236}">
                <a16:creationId xmlns:a16="http://schemas.microsoft.com/office/drawing/2014/main" id="{F673E539-A8DD-D491-76CD-4CE9CCF13B7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E2A654E-DE3E-F917-4414-899BB4ABE830}"/>
              </a:ext>
            </a:extLst>
          </p:cNvPr>
          <p:cNvSpPr>
            <a:spLocks noGrp="1"/>
          </p:cNvSpPr>
          <p:nvPr>
            <p:ph type="sldNum" sz="quarter" idx="12"/>
          </p:nvPr>
        </p:nvSpPr>
        <p:spPr/>
        <p:txBody>
          <a:bodyPr/>
          <a:lstStyle/>
          <a:p>
            <a:fld id="{C364627C-FD5C-41D6-97AE-9FB5B1FC4082}" type="slidenum">
              <a:rPr lang="da-DK" smtClean="0"/>
              <a:t>‹nr.›</a:t>
            </a:fld>
            <a:endParaRPr lang="da-DK"/>
          </a:p>
        </p:txBody>
      </p:sp>
    </p:spTree>
    <p:extLst>
      <p:ext uri="{BB962C8B-B14F-4D97-AF65-F5344CB8AC3E}">
        <p14:creationId xmlns:p14="http://schemas.microsoft.com/office/powerpoint/2010/main" val="2116706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3.jp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1C73A93-2D8C-8B2F-5563-C64F12E263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C44D359-3495-7CFC-7CC0-F303DE52F0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10B9F12-341C-64BA-3D21-D7874D7B3F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B8575E-05A1-4FE1-9E3A-6C3A95FC521E}" type="datetimeFigureOut">
              <a:rPr lang="da-DK" smtClean="0"/>
              <a:t>13-04-2026</a:t>
            </a:fld>
            <a:endParaRPr lang="da-DK"/>
          </a:p>
        </p:txBody>
      </p:sp>
      <p:sp>
        <p:nvSpPr>
          <p:cNvPr id="5" name="Pladsholder til sidefod 4">
            <a:extLst>
              <a:ext uri="{FF2B5EF4-FFF2-40B4-BE49-F238E27FC236}">
                <a16:creationId xmlns:a16="http://schemas.microsoft.com/office/drawing/2014/main" id="{B7C78E4D-9C28-DF4D-E24D-42BD606CDC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1445386D-F9EB-58F4-15F5-F3039C0D79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64627C-FD5C-41D6-97AE-9FB5B1FC4082}" type="slidenum">
              <a:rPr lang="da-DK" smtClean="0"/>
              <a:t>‹nr.›</a:t>
            </a:fld>
            <a:endParaRPr lang="da-DK"/>
          </a:p>
        </p:txBody>
      </p:sp>
    </p:spTree>
    <p:extLst>
      <p:ext uri="{BB962C8B-B14F-4D97-AF65-F5344CB8AC3E}">
        <p14:creationId xmlns:p14="http://schemas.microsoft.com/office/powerpoint/2010/main" val="1520141456"/>
      </p:ext>
    </p:extLst>
  </p:cSld>
  <p:clrMap bg1="lt1" tx1="dk1" bg2="lt2" tx2="dk2" accent1="accent1" accent2="accent2" accent3="accent3" accent4="accent4" accent5="accent5" accent6="accent6" hlink="hlink" folHlink="folHlink"/>
  <p:sldLayoutIdLst>
    <p:sldLayoutId id="2147483679" r:id="rId1"/>
    <p:sldLayoutId id="2147483677" r:id="rId2"/>
    <p:sldLayoutId id="2147483681" r:id="rId3"/>
    <p:sldLayoutId id="2147483682" r:id="rId4"/>
    <p:sldLayoutId id="2147483683" r:id="rId5"/>
    <p:sldLayoutId id="2147483684" r:id="rId6"/>
    <p:sldLayoutId id="2147483661"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da-DK"/>
            </a:p>
          </p:txBody>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da-DK"/>
            </a:p>
          </p:txBody>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D421B92C-B696-4204-A65F-95ED1C8D2B6E}" type="datetime1">
              <a:rPr lang="da-DK" smtClean="0"/>
              <a:t>13-04-2026</a:t>
            </a:fld>
            <a:endParaRPr lang="da-DK"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da-DK"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B120C884-657D-47A8-AFE3-E7B7EAA09FDE}" type="slidenum">
              <a:rPr lang="da-DK" smtClean="0"/>
              <a:t>‹nr.›</a:t>
            </a:fld>
            <a:endParaRPr lang="da-DK" dirty="0"/>
          </a:p>
        </p:txBody>
      </p:sp>
    </p:spTree>
    <p:extLst>
      <p:ext uri="{BB962C8B-B14F-4D97-AF65-F5344CB8AC3E}">
        <p14:creationId xmlns:p14="http://schemas.microsoft.com/office/powerpoint/2010/main" val="136465282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Lst>
  <p:hf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facebook.com/reel/894510343614203" TargetMode="External"/><Relationship Id="rId3" Type="http://schemas.openxmlformats.org/officeDocument/2006/relationships/image" Target="../media/image18.png"/><Relationship Id="rId7" Type="http://schemas.openxmlformats.org/officeDocument/2006/relationships/hyperlink" Target="https://www.facebook.com/reel/26809332128679964" TargetMode="Externa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www.facebook.com/reel/93646867590042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Maria@foa.d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jpg"/><Relationship Id="rId5" Type="http://schemas.microsoft.com/office/2007/relationships/hdphoto" Target="../media/hdphoto1.wdp"/><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s://arbejdsmiljoe.kk.dk/nyheder/over-stregen-vi-udvider-raadgivning-om-kraenkende-adfaerd-i-2026"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foa.dk/afdelinger/lfs/arrangementer-medlemmer/27-4-vejen-samfundet"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hyperlink" Target="https://www.foa.dk/afdelinger/lfs/arrangementer-medlemmer/sommerfes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mailto:vibj@foa.dk" TargetMode="External"/><Relationship Id="rId7" Type="http://schemas.openxmlformats.org/officeDocument/2006/relationships/hyperlink" Target="mailto:maria@foa.dk" TargetMode="External"/><Relationship Id="rId12"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mitb@foa.dk" TargetMode="External"/><Relationship Id="rId11" Type="http://schemas.openxmlformats.org/officeDocument/2006/relationships/image" Target="../media/image8.jpeg"/><Relationship Id="rId5" Type="http://schemas.openxmlformats.org/officeDocument/2006/relationships/hyperlink" Target="mailto:mimo@foa.dk" TargetMode="External"/><Relationship Id="rId10" Type="http://schemas.openxmlformats.org/officeDocument/2006/relationships/image" Target="../media/image7.jpeg"/><Relationship Id="rId4" Type="http://schemas.openxmlformats.org/officeDocument/2006/relationships/hyperlink" Target="mailto:nami@foa.dk" TargetMode="External"/><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notesSlide" Target="../notesSlides/notesSlide40.xml"/><Relationship Id="rId1" Type="http://schemas.openxmlformats.org/officeDocument/2006/relationships/slideLayout" Target="../slideLayouts/slideLayout2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1.xml"/><Relationship Id="rId1" Type="http://schemas.openxmlformats.org/officeDocument/2006/relationships/slideLayout" Target="../slideLayouts/slideLayout3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6.JPG"/><Relationship Id="rId2" Type="http://schemas.openxmlformats.org/officeDocument/2006/relationships/diagramData" Target="../diagrams/data3.xml"/><Relationship Id="rId1" Type="http://schemas.openxmlformats.org/officeDocument/2006/relationships/slideLayout" Target="../slideLayouts/slideLayout3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9.JPG"/><Relationship Id="rId2" Type="http://schemas.openxmlformats.org/officeDocument/2006/relationships/diagramData" Target="../diagrams/data4.xml"/><Relationship Id="rId1" Type="http://schemas.openxmlformats.org/officeDocument/2006/relationships/slideLayout" Target="../slideLayouts/slideLayout3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42.xml"/><Relationship Id="rId1" Type="http://schemas.openxmlformats.org/officeDocument/2006/relationships/slideLayout" Target="../slideLayouts/slideLayout18.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6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jp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15E442CC-FEBF-42B8-9276-8841B63D0155}"/>
              </a:ext>
            </a:extLst>
          </p:cNvPr>
          <p:cNvSpPr>
            <a:spLocks noGrp="1"/>
          </p:cNvSpPr>
          <p:nvPr>
            <p:ph type="subTitle" idx="1"/>
          </p:nvPr>
        </p:nvSpPr>
        <p:spPr>
          <a:xfrm>
            <a:off x="6095999" y="4286865"/>
            <a:ext cx="5295878" cy="1199535"/>
          </a:xfrm>
        </p:spPr>
        <p:txBody>
          <a:bodyPr anchor="t">
            <a:normAutofit/>
          </a:bodyPr>
          <a:lstStyle/>
          <a:p>
            <a:pPr algn="l"/>
            <a:r>
              <a:rPr lang="da-DK" sz="6000" b="1" dirty="0">
                <a:effectLst>
                  <a:outerShdw blurRad="38100" dist="38100" dir="2700000" algn="tl">
                    <a:srgbClr val="000000">
                      <a:alpha val="43137"/>
                    </a:srgbClr>
                  </a:outerShdw>
                </a:effectLst>
              </a:rPr>
              <a:t>Uge 16 – 2026</a:t>
            </a:r>
          </a:p>
        </p:txBody>
      </p:sp>
      <p:sp>
        <p:nvSpPr>
          <p:cNvPr id="8" name="Titel 1">
            <a:extLst>
              <a:ext uri="{FF2B5EF4-FFF2-40B4-BE49-F238E27FC236}">
                <a16:creationId xmlns:a16="http://schemas.microsoft.com/office/drawing/2014/main" id="{ED8D9A03-136B-A14E-71B8-FE978DF5AF5D}"/>
              </a:ext>
            </a:extLst>
          </p:cNvPr>
          <p:cNvSpPr txBox="1">
            <a:spLocks/>
          </p:cNvSpPr>
          <p:nvPr/>
        </p:nvSpPr>
        <p:spPr>
          <a:xfrm>
            <a:off x="5891439" y="1174391"/>
            <a:ext cx="5295878" cy="24860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a-DK" sz="8000" b="1" dirty="0">
                <a:effectLst>
                  <a:outerShdw blurRad="38100" dist="38100" dir="2700000" algn="tl">
                    <a:srgbClr val="000000">
                      <a:alpha val="43137"/>
                    </a:srgbClr>
                  </a:outerShdw>
                </a:effectLst>
              </a:rPr>
              <a:t>TR-møde April </a:t>
            </a:r>
          </a:p>
        </p:txBody>
      </p:sp>
      <p:pic>
        <p:nvPicPr>
          <p:cNvPr id="2" name="Billede 1">
            <a:extLst>
              <a:ext uri="{FF2B5EF4-FFF2-40B4-BE49-F238E27FC236}">
                <a16:creationId xmlns:a16="http://schemas.microsoft.com/office/drawing/2014/main" id="{DADA2BD9-1210-D1FE-F74B-EDA5321B109C}"/>
              </a:ext>
            </a:extLst>
          </p:cNvPr>
          <p:cNvPicPr>
            <a:picLocks noChangeAspect="1"/>
          </p:cNvPicPr>
          <p:nvPr/>
        </p:nvPicPr>
        <p:blipFill>
          <a:blip r:embed="rId3"/>
          <a:stretch>
            <a:fillRect/>
          </a:stretch>
        </p:blipFill>
        <p:spPr>
          <a:xfrm>
            <a:off x="571501" y="826803"/>
            <a:ext cx="4931080" cy="5071953"/>
          </a:xfrm>
          <a:prstGeom prst="rect">
            <a:avLst/>
          </a:prstGeom>
        </p:spPr>
      </p:pic>
    </p:spTree>
    <p:extLst>
      <p:ext uri="{BB962C8B-B14F-4D97-AF65-F5344CB8AC3E}">
        <p14:creationId xmlns:p14="http://schemas.microsoft.com/office/powerpoint/2010/main" val="3817024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FE02DD-FFC6-6112-9DA4-0C95D5204BF8}"/>
              </a:ext>
            </a:extLst>
          </p:cNvPr>
          <p:cNvSpPr>
            <a:spLocks noGrp="1"/>
          </p:cNvSpPr>
          <p:nvPr>
            <p:ph type="title"/>
          </p:nvPr>
        </p:nvSpPr>
        <p:spPr/>
        <p:txBody>
          <a:bodyPr/>
          <a:lstStyle/>
          <a:p>
            <a:pPr algn="ctr"/>
            <a:r>
              <a:rPr lang="da-DK" dirty="0">
                <a:effectLst>
                  <a:outerShdw blurRad="38100" dist="38100" dir="2700000" algn="tl">
                    <a:srgbClr val="000000">
                      <a:alpha val="43137"/>
                    </a:srgbClr>
                  </a:outerShdw>
                </a:effectLst>
              </a:rPr>
              <a:t>Videoer til deling </a:t>
            </a:r>
          </a:p>
        </p:txBody>
      </p:sp>
      <p:pic>
        <p:nvPicPr>
          <p:cNvPr id="4" name="Billede 3">
            <a:extLst>
              <a:ext uri="{FF2B5EF4-FFF2-40B4-BE49-F238E27FC236}">
                <a16:creationId xmlns:a16="http://schemas.microsoft.com/office/drawing/2014/main" id="{401D7A66-BBBE-6ADE-EDE3-A2A45E0AAA9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8" b="152"/>
          <a:stretch/>
        </p:blipFill>
        <p:spPr>
          <a:xfrm>
            <a:off x="10756551" y="87052"/>
            <a:ext cx="1409474" cy="1407211"/>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11" name="Pladsholder til indhold 10">
            <a:extLst>
              <a:ext uri="{FF2B5EF4-FFF2-40B4-BE49-F238E27FC236}">
                <a16:creationId xmlns:a16="http://schemas.microsoft.com/office/drawing/2014/main" id="{5E4E4C4D-7F77-95E4-1E57-0281CE92CFFC}"/>
              </a:ext>
            </a:extLst>
          </p:cNvPr>
          <p:cNvPicPr>
            <a:picLocks noGrp="1" noChangeAspect="1"/>
          </p:cNvPicPr>
          <p:nvPr>
            <p:ph idx="1"/>
          </p:nvPr>
        </p:nvPicPr>
        <p:blipFill>
          <a:blip r:embed="rId3"/>
          <a:stretch>
            <a:fillRect/>
          </a:stretch>
        </p:blipFill>
        <p:spPr>
          <a:xfrm>
            <a:off x="562675" y="1399516"/>
            <a:ext cx="2459011" cy="4351338"/>
          </a:xfrm>
          <a:prstGeom prst="rect">
            <a:avLst/>
          </a:prstGeom>
        </p:spPr>
      </p:pic>
      <p:sp>
        <p:nvSpPr>
          <p:cNvPr id="9" name="Tekstfelt 8">
            <a:extLst>
              <a:ext uri="{FF2B5EF4-FFF2-40B4-BE49-F238E27FC236}">
                <a16:creationId xmlns:a16="http://schemas.microsoft.com/office/drawing/2014/main" id="{C24EF8DB-3C8C-B4EC-A362-C1FC82C900C5}"/>
              </a:ext>
            </a:extLst>
          </p:cNvPr>
          <p:cNvSpPr txBox="1"/>
          <p:nvPr/>
        </p:nvSpPr>
        <p:spPr>
          <a:xfrm>
            <a:off x="794521" y="5750854"/>
            <a:ext cx="1964390" cy="369332"/>
          </a:xfrm>
          <a:prstGeom prst="rect">
            <a:avLst/>
          </a:prstGeom>
          <a:noFill/>
        </p:spPr>
        <p:txBody>
          <a:bodyPr wrap="square">
            <a:spAutoFit/>
          </a:bodyPr>
          <a:lstStyle/>
          <a:p>
            <a:r>
              <a:rPr lang="da-DK" dirty="0">
                <a:hlinkClick r:id="rId4"/>
              </a:rPr>
              <a:t>Emil stemmer Nej </a:t>
            </a:r>
            <a:r>
              <a:rPr lang="da-DK" dirty="0"/>
              <a:t> </a:t>
            </a:r>
          </a:p>
        </p:txBody>
      </p:sp>
      <p:pic>
        <p:nvPicPr>
          <p:cNvPr id="13" name="Billede 12">
            <a:extLst>
              <a:ext uri="{FF2B5EF4-FFF2-40B4-BE49-F238E27FC236}">
                <a16:creationId xmlns:a16="http://schemas.microsoft.com/office/drawing/2014/main" id="{D9CA9056-3E8B-9C6E-B171-D9FA830A2EF9}"/>
              </a:ext>
            </a:extLst>
          </p:cNvPr>
          <p:cNvPicPr>
            <a:picLocks noChangeAspect="1"/>
          </p:cNvPicPr>
          <p:nvPr/>
        </p:nvPicPr>
        <p:blipFill>
          <a:blip r:embed="rId5"/>
          <a:stretch>
            <a:fillRect/>
          </a:stretch>
        </p:blipFill>
        <p:spPr>
          <a:xfrm>
            <a:off x="4382137" y="1399516"/>
            <a:ext cx="2455940" cy="4351338"/>
          </a:xfrm>
          <a:prstGeom prst="rect">
            <a:avLst/>
          </a:prstGeom>
        </p:spPr>
      </p:pic>
      <p:pic>
        <p:nvPicPr>
          <p:cNvPr id="15" name="Billede 14">
            <a:extLst>
              <a:ext uri="{FF2B5EF4-FFF2-40B4-BE49-F238E27FC236}">
                <a16:creationId xmlns:a16="http://schemas.microsoft.com/office/drawing/2014/main" id="{4D55C403-C81D-4063-CF69-174D99AD6BC0}"/>
              </a:ext>
            </a:extLst>
          </p:cNvPr>
          <p:cNvPicPr>
            <a:picLocks noChangeAspect="1"/>
          </p:cNvPicPr>
          <p:nvPr/>
        </p:nvPicPr>
        <p:blipFill>
          <a:blip r:embed="rId6"/>
          <a:stretch>
            <a:fillRect/>
          </a:stretch>
        </p:blipFill>
        <p:spPr>
          <a:xfrm>
            <a:off x="8130863" y="1398094"/>
            <a:ext cx="2455939" cy="4352760"/>
          </a:xfrm>
          <a:prstGeom prst="rect">
            <a:avLst/>
          </a:prstGeom>
        </p:spPr>
      </p:pic>
      <p:sp>
        <p:nvSpPr>
          <p:cNvPr id="17" name="Tekstfelt 16">
            <a:extLst>
              <a:ext uri="{FF2B5EF4-FFF2-40B4-BE49-F238E27FC236}">
                <a16:creationId xmlns:a16="http://schemas.microsoft.com/office/drawing/2014/main" id="{D863C606-2B40-7E5D-4484-876AFA44CACE}"/>
              </a:ext>
            </a:extLst>
          </p:cNvPr>
          <p:cNvSpPr txBox="1"/>
          <p:nvPr/>
        </p:nvSpPr>
        <p:spPr>
          <a:xfrm>
            <a:off x="4533050" y="5750854"/>
            <a:ext cx="2286321" cy="369332"/>
          </a:xfrm>
          <a:prstGeom prst="rect">
            <a:avLst/>
          </a:prstGeom>
          <a:noFill/>
        </p:spPr>
        <p:txBody>
          <a:bodyPr wrap="square">
            <a:spAutoFit/>
          </a:bodyPr>
          <a:lstStyle/>
          <a:p>
            <a:r>
              <a:rPr lang="da-DK" dirty="0">
                <a:hlinkClick r:id="rId7"/>
              </a:rPr>
              <a:t>Maria stemmer Nej </a:t>
            </a:r>
            <a:endParaRPr lang="da-DK" dirty="0"/>
          </a:p>
        </p:txBody>
      </p:sp>
      <p:sp>
        <p:nvSpPr>
          <p:cNvPr id="19" name="Tekstfelt 18">
            <a:extLst>
              <a:ext uri="{FF2B5EF4-FFF2-40B4-BE49-F238E27FC236}">
                <a16:creationId xmlns:a16="http://schemas.microsoft.com/office/drawing/2014/main" id="{FCF9CD00-40D4-10EA-49D2-A3958F0B24A1}"/>
              </a:ext>
            </a:extLst>
          </p:cNvPr>
          <p:cNvSpPr txBox="1"/>
          <p:nvPr/>
        </p:nvSpPr>
        <p:spPr>
          <a:xfrm>
            <a:off x="8225525" y="5750854"/>
            <a:ext cx="2436542" cy="369332"/>
          </a:xfrm>
          <a:prstGeom prst="rect">
            <a:avLst/>
          </a:prstGeom>
          <a:noFill/>
        </p:spPr>
        <p:txBody>
          <a:bodyPr wrap="square">
            <a:spAutoFit/>
          </a:bodyPr>
          <a:lstStyle/>
          <a:p>
            <a:r>
              <a:rPr lang="da-DK" dirty="0">
                <a:hlinkClick r:id="rId8"/>
              </a:rPr>
              <a:t>Lisbeth stemmer Nej </a:t>
            </a:r>
            <a:endParaRPr lang="da-DK" dirty="0"/>
          </a:p>
        </p:txBody>
      </p:sp>
    </p:spTree>
    <p:extLst>
      <p:ext uri="{BB962C8B-B14F-4D97-AF65-F5344CB8AC3E}">
        <p14:creationId xmlns:p14="http://schemas.microsoft.com/office/powerpoint/2010/main" val="1739314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649A020-9898-E326-0F6B-CD571830DD51}"/>
              </a:ext>
            </a:extLst>
          </p:cNvPr>
          <p:cNvSpPr>
            <a:spLocks noGrp="1"/>
          </p:cNvSpPr>
          <p:nvPr>
            <p:ph type="title"/>
          </p:nvPr>
        </p:nvSpPr>
        <p:spPr>
          <a:xfrm>
            <a:off x="971368" y="371719"/>
            <a:ext cx="6125964" cy="807857"/>
          </a:xfrm>
        </p:spPr>
        <p:txBody>
          <a:bodyPr anchor="b">
            <a:normAutofit/>
          </a:bodyPr>
          <a:lstStyle/>
          <a:p>
            <a:r>
              <a:rPr lang="da-DK" dirty="0"/>
              <a:t>OK26-status</a:t>
            </a:r>
          </a:p>
        </p:txBody>
      </p:sp>
      <p:sp>
        <p:nvSpPr>
          <p:cNvPr id="3" name="Pladsholder til indhold 2">
            <a:extLst>
              <a:ext uri="{FF2B5EF4-FFF2-40B4-BE49-F238E27FC236}">
                <a16:creationId xmlns:a16="http://schemas.microsoft.com/office/drawing/2014/main" id="{AF38F45B-3872-9D02-41EC-259FB8159EC4}"/>
              </a:ext>
            </a:extLst>
          </p:cNvPr>
          <p:cNvSpPr>
            <a:spLocks noGrp="1"/>
          </p:cNvSpPr>
          <p:nvPr>
            <p:ph idx="1"/>
          </p:nvPr>
        </p:nvSpPr>
        <p:spPr>
          <a:xfrm>
            <a:off x="285750" y="1551295"/>
            <a:ext cx="5516534" cy="4625668"/>
          </a:xfrm>
        </p:spPr>
        <p:txBody>
          <a:bodyPr>
            <a:normAutofit/>
          </a:bodyPr>
          <a:lstStyle/>
          <a:p>
            <a:r>
              <a:rPr lang="da-DK" sz="2500" dirty="0"/>
              <a:t>Urafstemningen løber fra d. 7. april til d. 21. april 2026</a:t>
            </a:r>
          </a:p>
          <a:p>
            <a:endParaRPr lang="da-DK" sz="2500" u="sng" dirty="0"/>
          </a:p>
          <a:p>
            <a:pPr marL="0" indent="0">
              <a:buNone/>
            </a:pPr>
            <a:endParaRPr lang="da-DK" sz="2500" dirty="0"/>
          </a:p>
          <a:p>
            <a:r>
              <a:rPr lang="da-DK" sz="2500" dirty="0">
                <a:effectLst>
                  <a:outerShdw blurRad="38100" dist="38100" dir="2700000" algn="tl">
                    <a:srgbClr val="000000">
                      <a:alpha val="43137"/>
                    </a:srgbClr>
                  </a:outerShdw>
                </a:effectLst>
              </a:rPr>
              <a:t>Tal sammen  ved borde om: </a:t>
            </a:r>
          </a:p>
          <a:p>
            <a:r>
              <a:rPr lang="da-DK" sz="2500" dirty="0"/>
              <a:t>Hvordan vil I informere jeres kollegaer om overenskomstresultatet? </a:t>
            </a:r>
          </a:p>
          <a:p>
            <a:r>
              <a:rPr lang="da-DK" sz="2500" dirty="0"/>
              <a:t>Har I brug for hjælp fra LFS til noget her og nu?</a:t>
            </a:r>
          </a:p>
        </p:txBody>
      </p:sp>
      <p:pic>
        <p:nvPicPr>
          <p:cNvPr id="4" name="Billede 3">
            <a:extLst>
              <a:ext uri="{FF2B5EF4-FFF2-40B4-BE49-F238E27FC236}">
                <a16:creationId xmlns:a16="http://schemas.microsoft.com/office/drawing/2014/main" id="{F41A51EE-5848-F8FA-BBD4-B884A68F90CE}"/>
              </a:ext>
            </a:extLst>
          </p:cNvPr>
          <p:cNvPicPr>
            <a:picLocks noChangeAspect="1"/>
          </p:cNvPicPr>
          <p:nvPr/>
        </p:nvPicPr>
        <p:blipFill>
          <a:blip r:embed="rId2"/>
          <a:srcRect t="6203" r="-1" b="9042"/>
          <a:stretch>
            <a:fillRect/>
          </a:stretch>
        </p:blipFill>
        <p:spPr>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9" name="Billede 8">
            <a:extLst>
              <a:ext uri="{FF2B5EF4-FFF2-40B4-BE49-F238E27FC236}">
                <a16:creationId xmlns:a16="http://schemas.microsoft.com/office/drawing/2014/main" id="{6437370C-747E-6AB9-D46F-7E63382980CE}"/>
              </a:ext>
            </a:extLst>
          </p:cNvPr>
          <p:cNvPicPr>
            <a:picLocks noChangeAspect="1"/>
          </p:cNvPicPr>
          <p:nvPr/>
        </p:nvPicPr>
        <p:blipFill>
          <a:blip r:embed="rId3">
            <a:extLst>
              <a:ext uri="{28A0092B-C50C-407E-A947-70E740481C1C}">
                <a14:useLocalDpi xmlns:a14="http://schemas.microsoft.com/office/drawing/2010/main" val="0"/>
              </a:ext>
            </a:extLst>
          </a:blip>
          <a:srcRect l="19874" r="13722" b="2"/>
          <a:stretch>
            <a:fillRect/>
          </a:stretch>
        </p:blipFill>
        <p:spPr>
          <a:xfrm>
            <a:off x="5398276"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7" name="Billede 6">
            <a:extLst>
              <a:ext uri="{FF2B5EF4-FFF2-40B4-BE49-F238E27FC236}">
                <a16:creationId xmlns:a16="http://schemas.microsoft.com/office/drawing/2014/main" id="{18E393DC-B901-D3E5-E370-CB2830611356}"/>
              </a:ext>
            </a:extLst>
          </p:cNvPr>
          <p:cNvPicPr>
            <a:picLocks noChangeAspect="1"/>
          </p:cNvPicPr>
          <p:nvPr/>
        </p:nvPicPr>
        <p:blipFill>
          <a:blip r:embed="rId4">
            <a:extLst>
              <a:ext uri="{28A0092B-C50C-407E-A947-70E740481C1C}">
                <a14:useLocalDpi xmlns:a14="http://schemas.microsoft.com/office/drawing/2010/main" val="0"/>
              </a:ext>
            </a:extLst>
          </a:blip>
          <a:srcRect r="13555" b="-2"/>
          <a:stretch>
            <a:fillRect/>
          </a:stretch>
        </p:blipFill>
        <p:spPr>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
        <p:nvSpPr>
          <p:cNvPr id="5" name="Pladsholder til sidefod 1">
            <a:extLst>
              <a:ext uri="{FF2B5EF4-FFF2-40B4-BE49-F238E27FC236}">
                <a16:creationId xmlns:a16="http://schemas.microsoft.com/office/drawing/2014/main" id="{4B69770E-8EC4-35F6-CCD6-5EECBB66D555}"/>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endParaRPr kumimoji="0" lang="da-DK" sz="400" b="0" i="0" u="none" strike="noStrike" kern="1200" cap="none" spc="0" normalizeH="0" baseline="0" noProof="0">
              <a:ln>
                <a:noFill/>
              </a:ln>
              <a:effectLst/>
              <a:uLnTx/>
              <a:uFillTx/>
              <a:latin typeface="Calibri" panose="020F0502020204030204"/>
              <a:ea typeface="+mn-ea"/>
              <a:cs typeface="+mn-cs"/>
            </a:endParaRPr>
          </a:p>
          <a:p>
            <a:pPr marL="0" marR="0" lvl="0" indent="0" defTabSz="914400" rtl="0" eaLnBrk="1" fontAlgn="auto" latinLnBrk="0" hangingPunct="1">
              <a:lnSpc>
                <a:spcPct val="90000"/>
              </a:lnSpc>
              <a:spcBef>
                <a:spcPts val="0"/>
              </a:spcBef>
              <a:spcAft>
                <a:spcPts val="600"/>
              </a:spcAft>
              <a:buClrTx/>
              <a:buSzTx/>
              <a:buFontTx/>
              <a:buNone/>
              <a:tabLst/>
              <a:defRPr/>
            </a:pPr>
            <a:r>
              <a:rPr kumimoji="0" lang="da-DK" sz="400" b="0" i="0" u="none" strike="noStrike" kern="1200" cap="none" spc="0" normalizeH="0" baseline="0" noProof="0">
                <a:ln>
                  <a:noFill/>
                </a:ln>
                <a:effectLst/>
                <a:uLnTx/>
                <a:uFillTx/>
                <a:latin typeface="Calibri" panose="020F0502020204030204"/>
                <a:ea typeface="+mn-ea"/>
                <a:cs typeface="+mn-cs"/>
              </a:rPr>
              <a:t>FOA-WIFI: Farfartil4</a:t>
            </a:r>
          </a:p>
          <a:p>
            <a:pPr marL="0" marR="0" lvl="0" indent="0" defTabSz="914400" rtl="0" eaLnBrk="1" fontAlgn="auto" latinLnBrk="0" hangingPunct="1">
              <a:lnSpc>
                <a:spcPct val="90000"/>
              </a:lnSpc>
              <a:spcBef>
                <a:spcPts val="0"/>
              </a:spcBef>
              <a:spcAft>
                <a:spcPts val="600"/>
              </a:spcAft>
              <a:buClrTx/>
              <a:buSzTx/>
              <a:buFontTx/>
              <a:buNone/>
              <a:tabLst/>
              <a:defRPr/>
            </a:pPr>
            <a:endParaRPr kumimoji="0" lang="da-DK" sz="4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101007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24860-C872-45B0-FEC0-7128AAD49C88}"/>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03BCB1F4-2AB9-638C-FC9D-5FB7CE9EA7D5}"/>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6060BEC0-112D-FA8C-5001-D384748302AF}"/>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CA846AF2-D29E-A980-FB91-14946053F19B}"/>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Kl.09.00 – 09.05 Velkomst og tjek ind</a:t>
            </a:r>
          </a:p>
          <a:p>
            <a:r>
              <a:rPr lang="da-DK" dirty="0"/>
              <a:t>Kl.09.05 – 10.00 Status på OK26 </a:t>
            </a:r>
          </a:p>
          <a:p>
            <a:r>
              <a:rPr lang="da-DK" b="1" dirty="0">
                <a:effectLst>
                  <a:outerShdw blurRad="38100" dist="38100" dir="2700000" algn="tl">
                    <a:srgbClr val="000000">
                      <a:alpha val="43137"/>
                    </a:srgbClr>
                  </a:outerShdw>
                </a:effectLst>
              </a:rPr>
              <a:t>Kl.10.00 – 10.15 Pause </a:t>
            </a:r>
          </a:p>
          <a:p>
            <a:r>
              <a:rPr lang="da-DK" dirty="0"/>
              <a:t>Kl.10.15 – 10.30 Meddelelser </a:t>
            </a:r>
          </a:p>
          <a:p>
            <a:r>
              <a:rPr lang="da-DK" dirty="0"/>
              <a:t>Kl.10.30 – 12.00 Bisiddertema inklusiv pause </a:t>
            </a:r>
          </a:p>
          <a:p>
            <a:r>
              <a:rPr lang="da-DK" dirty="0"/>
              <a:t>Kl.12.00 – 12.45 Frokost </a:t>
            </a:r>
          </a:p>
          <a:p>
            <a:r>
              <a:rPr lang="da-DK" dirty="0"/>
              <a:t>Kl.12.45 – 13.45 Bisiddertema fortsat </a:t>
            </a:r>
          </a:p>
          <a:p>
            <a:r>
              <a:rPr lang="da-DK" dirty="0"/>
              <a:t>Kl.13.45 – 14.00 Pause </a:t>
            </a:r>
          </a:p>
          <a:p>
            <a:r>
              <a:rPr lang="da-DK" dirty="0"/>
              <a:t>Kl.14.00 – 15.00 Indflydelsesveje i LFS v. Martin  </a:t>
            </a:r>
          </a:p>
        </p:txBody>
      </p:sp>
      <p:sp>
        <p:nvSpPr>
          <p:cNvPr id="2" name="Pladsholder til sidefod 1">
            <a:extLst>
              <a:ext uri="{FF2B5EF4-FFF2-40B4-BE49-F238E27FC236}">
                <a16:creationId xmlns:a16="http://schemas.microsoft.com/office/drawing/2014/main" id="{FB765858-04DA-950D-8AA7-08AD9515E7E8}"/>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1370691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AB41C-F298-1CDC-88A5-DAD15CA9F50D}"/>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E91C0422-AF00-E541-6F61-3AA956CA3443}"/>
              </a:ext>
            </a:extLst>
          </p:cNvPr>
          <p:cNvSpPr txBox="1">
            <a:spLocks/>
          </p:cNvSpPr>
          <p:nvPr/>
        </p:nvSpPr>
        <p:spPr>
          <a:xfrm>
            <a:off x="456920" y="526307"/>
            <a:ext cx="861851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da-DK" sz="9600" b="1" dirty="0">
              <a:solidFill>
                <a:prstClr val="black"/>
              </a:solidFill>
              <a:effectLst>
                <a:outerShdw blurRad="38100" dist="38100" dir="2700000" algn="tl">
                  <a:srgbClr val="000000">
                    <a:alpha val="43137"/>
                  </a:srgbClr>
                </a:outerShdw>
              </a:effectLst>
              <a:latin typeface="+mn-lt"/>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da-DK" sz="9600" b="1" dirty="0">
                <a:solidFill>
                  <a:prstClr val="black"/>
                </a:solidFill>
                <a:effectLst>
                  <a:outerShdw blurRad="38100" dist="38100" dir="2700000" algn="tl">
                    <a:srgbClr val="000000">
                      <a:alpha val="43137"/>
                    </a:srgbClr>
                  </a:outerShdw>
                </a:effectLst>
                <a:latin typeface="+mn-lt"/>
              </a:rPr>
              <a:t>        </a:t>
            </a:r>
          </a:p>
          <a:p>
            <a:pPr marL="0" marR="0" lvl="0" indent="0" algn="ctr" defTabSz="914400" rtl="0" eaLnBrk="1" fontAlgn="auto" latinLnBrk="0" hangingPunct="1">
              <a:lnSpc>
                <a:spcPct val="90000"/>
              </a:lnSpc>
              <a:spcBef>
                <a:spcPct val="0"/>
              </a:spcBef>
              <a:spcAft>
                <a:spcPts val="0"/>
              </a:spcAft>
              <a:buClrTx/>
              <a:buSzTx/>
              <a:buFontTx/>
              <a:buNone/>
              <a:tabLst/>
              <a:defRPr/>
            </a:pPr>
            <a:r>
              <a:rPr lang="da-DK" sz="9600" b="1" dirty="0">
                <a:solidFill>
                  <a:prstClr val="black"/>
                </a:solidFill>
                <a:effectLst>
                  <a:outerShdw blurRad="38100" dist="38100" dir="2700000" algn="tl">
                    <a:srgbClr val="000000">
                      <a:alpha val="43137"/>
                    </a:srgbClr>
                  </a:outerShdw>
                </a:effectLst>
                <a:latin typeface="+mn-lt"/>
              </a:rPr>
              <a:t>Pause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da-DK" sz="9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rPr>
              <a:t>              15 min</a:t>
            </a:r>
          </a:p>
        </p:txBody>
      </p:sp>
      <p:sp>
        <p:nvSpPr>
          <p:cNvPr id="14" name="Pladsholder til indhold 2">
            <a:extLst>
              <a:ext uri="{FF2B5EF4-FFF2-40B4-BE49-F238E27FC236}">
                <a16:creationId xmlns:a16="http://schemas.microsoft.com/office/drawing/2014/main" id="{E3AD1B29-E7E3-6974-C6A1-11297ED20947}"/>
              </a:ext>
            </a:extLst>
          </p:cNvPr>
          <p:cNvSpPr txBox="1">
            <a:spLocks/>
          </p:cNvSpPr>
          <p:nvPr/>
        </p:nvSpPr>
        <p:spPr>
          <a:xfrm>
            <a:off x="299452" y="1189088"/>
            <a:ext cx="8618518" cy="480074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AC17DE6C-5B96-E1AB-C84E-2AC92A620A2C}"/>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194" name="Picture 2" descr="Lene Jæger Klausen på LinkedIn: #fordenreneeraltingrent  #kritikeretnytperspektiv #ladosgrinesammen">
            <a:extLst>
              <a:ext uri="{FF2B5EF4-FFF2-40B4-BE49-F238E27FC236}">
                <a16:creationId xmlns:a16="http://schemas.microsoft.com/office/drawing/2014/main" id="{3B58B804-0D7B-4925-AFF5-3B51249C7C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143" t="25009" r="11918" b="8084"/>
          <a:stretch/>
        </p:blipFill>
        <p:spPr bwMode="auto">
          <a:xfrm>
            <a:off x="2373085" y="3657601"/>
            <a:ext cx="5786606" cy="2332234"/>
          </a:xfrm>
          <a:prstGeom prst="rect">
            <a:avLst/>
          </a:prstGeom>
          <a:noFill/>
          <a:extLst>
            <a:ext uri="{909E8E84-426E-40DD-AFC4-6F175D3DCCD1}">
              <a14:hiddenFill xmlns:a14="http://schemas.microsoft.com/office/drawing/2010/main">
                <a:solidFill>
                  <a:srgbClr val="FFFFFF"/>
                </a:solidFill>
              </a14:hiddenFill>
            </a:ext>
          </a:extLst>
        </p:spPr>
      </p:pic>
      <p:pic>
        <p:nvPicPr>
          <p:cNvPr id="3" name="Billede 2">
            <a:extLst>
              <a:ext uri="{FF2B5EF4-FFF2-40B4-BE49-F238E27FC236}">
                <a16:creationId xmlns:a16="http://schemas.microsoft.com/office/drawing/2014/main" id="{10C61C5F-0BDC-21F4-76CF-AB77C3F467C5}"/>
              </a:ext>
            </a:extLst>
          </p:cNvPr>
          <p:cNvPicPr>
            <a:picLocks noChangeAspect="1"/>
          </p:cNvPicPr>
          <p:nvPr/>
        </p:nvPicPr>
        <p:blipFill>
          <a:blip r:embed="rId4"/>
          <a:stretch>
            <a:fillRect/>
          </a:stretch>
        </p:blipFill>
        <p:spPr>
          <a:xfrm>
            <a:off x="9820770" y="231933"/>
            <a:ext cx="1914310" cy="1914310"/>
          </a:xfrm>
          <a:prstGeom prst="rect">
            <a:avLst/>
          </a:prstGeom>
        </p:spPr>
      </p:pic>
    </p:spTree>
    <p:extLst>
      <p:ext uri="{BB962C8B-B14F-4D97-AF65-F5344CB8AC3E}">
        <p14:creationId xmlns:p14="http://schemas.microsoft.com/office/powerpoint/2010/main" val="384743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9844F-BC88-01B8-775B-109A6F08CAE2}"/>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332B93D8-4A43-9362-5385-5D14D8AF2DB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828DDF38-361C-29C3-E925-4E89E70B376E}"/>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02476288-4936-89EE-EEF3-6A993DD99B20}"/>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Kl.09.00 – 09.05 Velkomst og tjek ind</a:t>
            </a:r>
          </a:p>
          <a:p>
            <a:r>
              <a:rPr lang="da-DK" dirty="0"/>
              <a:t>Kl.09.05 – 10.00 Status på OK26 </a:t>
            </a:r>
          </a:p>
          <a:p>
            <a:r>
              <a:rPr lang="da-DK" dirty="0"/>
              <a:t>Kl.10.00 – 10.15 Pause </a:t>
            </a:r>
          </a:p>
          <a:p>
            <a:r>
              <a:rPr lang="da-DK" b="1" dirty="0">
                <a:effectLst>
                  <a:outerShdw blurRad="38100" dist="38100" dir="2700000" algn="tl">
                    <a:srgbClr val="000000">
                      <a:alpha val="43137"/>
                    </a:srgbClr>
                  </a:outerShdw>
                </a:effectLst>
              </a:rPr>
              <a:t>Kl.10.15 – 10.30 Meddelelser </a:t>
            </a:r>
          </a:p>
          <a:p>
            <a:r>
              <a:rPr lang="da-DK" dirty="0"/>
              <a:t>Kl.10.30 – 12.00 Bisiddertema inklusiv pause </a:t>
            </a:r>
          </a:p>
          <a:p>
            <a:r>
              <a:rPr lang="da-DK" dirty="0"/>
              <a:t>Kl.12.00 – 12.45 Frokost </a:t>
            </a:r>
          </a:p>
          <a:p>
            <a:r>
              <a:rPr lang="da-DK" dirty="0"/>
              <a:t>Kl.12.45 – 13.45 Bisiddertema fortsat </a:t>
            </a:r>
          </a:p>
          <a:p>
            <a:r>
              <a:rPr lang="da-DK" dirty="0"/>
              <a:t>Kl.13.45 – 14.00 Pause </a:t>
            </a:r>
          </a:p>
          <a:p>
            <a:r>
              <a:rPr lang="da-DK" dirty="0"/>
              <a:t>Kl.14.00 – 15.00 Indflydelsesveje i LFS v. Martin  </a:t>
            </a:r>
          </a:p>
        </p:txBody>
      </p:sp>
      <p:sp>
        <p:nvSpPr>
          <p:cNvPr id="2" name="Pladsholder til sidefod 1">
            <a:extLst>
              <a:ext uri="{FF2B5EF4-FFF2-40B4-BE49-F238E27FC236}">
                <a16:creationId xmlns:a16="http://schemas.microsoft.com/office/drawing/2014/main" id="{8290BADB-FFCA-4893-4108-62FCDC83C624}"/>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3165562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CF0CB-6783-2BA4-C3BA-CC8AF8572DB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9CD3C4F-87D4-320C-591B-492B1D22AD15}"/>
              </a:ext>
            </a:extLst>
          </p:cNvPr>
          <p:cNvSpPr>
            <a:spLocks noGrp="1"/>
          </p:cNvSpPr>
          <p:nvPr>
            <p:ph type="title"/>
          </p:nvPr>
        </p:nvSpPr>
        <p:spPr>
          <a:xfrm>
            <a:off x="873370" y="431801"/>
            <a:ext cx="10515600" cy="1325563"/>
          </a:xfrm>
        </p:spPr>
        <p:txBody>
          <a:bodyPr/>
          <a:lstStyle/>
          <a:p>
            <a:r>
              <a:rPr lang="da-DK" dirty="0"/>
              <a:t>Rekrutteringstillæg 1 års erfaring </a:t>
            </a:r>
          </a:p>
        </p:txBody>
      </p:sp>
      <p:sp>
        <p:nvSpPr>
          <p:cNvPr id="3" name="Pladsholder til indhold 2">
            <a:extLst>
              <a:ext uri="{FF2B5EF4-FFF2-40B4-BE49-F238E27FC236}">
                <a16:creationId xmlns:a16="http://schemas.microsoft.com/office/drawing/2014/main" id="{4CA2FA9F-8A25-6A79-850F-E8E7B56D7894}"/>
              </a:ext>
            </a:extLst>
          </p:cNvPr>
          <p:cNvSpPr>
            <a:spLocks noGrp="1"/>
          </p:cNvSpPr>
          <p:nvPr>
            <p:ph idx="1"/>
          </p:nvPr>
        </p:nvSpPr>
        <p:spPr>
          <a:xfrm>
            <a:off x="873369" y="1892301"/>
            <a:ext cx="8934659" cy="4351338"/>
          </a:xfrm>
        </p:spPr>
        <p:txBody>
          <a:bodyPr>
            <a:normAutofit lnSpcReduction="10000"/>
          </a:bodyPr>
          <a:lstStyle/>
          <a:p>
            <a:r>
              <a:rPr lang="da-DK" i="1" dirty="0"/>
              <a:t>”Der ydes et engangstillæg på kr. 15.002 i med lønnen for december 2025 til nyuddannede pædagoger som </a:t>
            </a:r>
            <a:r>
              <a:rPr lang="da-DK" i="1" dirty="0">
                <a:highlight>
                  <a:srgbClr val="00FF00"/>
                </a:highlight>
              </a:rPr>
              <a:t>tiltræder i perioden 1-1-25 til 31-3-2025</a:t>
            </a:r>
            <a:r>
              <a:rPr lang="da-DK" i="1" dirty="0"/>
              <a:t> i en klynge, en selvejende institution eller på en folkeskole m.v. Indenfor Københavns kommune, eller en kombination.” </a:t>
            </a:r>
            <a:r>
              <a:rPr lang="da-DK" sz="1300" i="1" dirty="0"/>
              <a:t>(Aftale om rekruttering og fastholdelse af pædagoger i BUF)</a:t>
            </a:r>
            <a:endParaRPr lang="da-DK" sz="1300" dirty="0"/>
          </a:p>
          <a:p>
            <a:r>
              <a:rPr lang="da-DK" dirty="0"/>
              <a:t>OBS: Tjek op på om i har nogen på jeres arbejdsplads, som </a:t>
            </a:r>
            <a:r>
              <a:rPr lang="da-DK" u="sng" dirty="0"/>
              <a:t>ikke</a:t>
            </a:r>
            <a:r>
              <a:rPr lang="da-DK" dirty="0"/>
              <a:t> har fået tillægget, selvom de burde være berettiget til det. </a:t>
            </a:r>
          </a:p>
          <a:p>
            <a:r>
              <a:rPr lang="da-DK" dirty="0"/>
              <a:t>Send medlemmets lønseddel for december til </a:t>
            </a:r>
            <a:r>
              <a:rPr lang="da-DK" dirty="0">
                <a:hlinkClick r:id="rId3"/>
              </a:rPr>
              <a:t>Maria@foa.dk</a:t>
            </a:r>
            <a:r>
              <a:rPr lang="da-DK" dirty="0"/>
              <a:t>  senest 24. april </a:t>
            </a:r>
          </a:p>
          <a:p>
            <a:endParaRPr lang="da-DK" dirty="0"/>
          </a:p>
        </p:txBody>
      </p:sp>
      <p:sp>
        <p:nvSpPr>
          <p:cNvPr id="8" name="AutoShape 2" descr="Mønter i glas penge krukke med blank etiket — Stockfoto © szefei #73644743">
            <a:extLst>
              <a:ext uri="{FF2B5EF4-FFF2-40B4-BE49-F238E27FC236}">
                <a16:creationId xmlns:a16="http://schemas.microsoft.com/office/drawing/2014/main" id="{3C2F9D71-2D3E-8BCB-FA8D-E449BA170318}"/>
              </a:ext>
            </a:extLst>
          </p:cNvPr>
          <p:cNvSpPr>
            <a:spLocks noChangeAspect="1" noChangeArrowheads="1"/>
          </p:cNvSpPr>
          <p:nvPr/>
        </p:nvSpPr>
        <p:spPr bwMode="auto">
          <a:xfrm>
            <a:off x="5978770" y="334327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1026" name="Picture 2" descr="Sticker Money fall - PIXERS.CO.NZ">
            <a:extLst>
              <a:ext uri="{FF2B5EF4-FFF2-40B4-BE49-F238E27FC236}">
                <a16:creationId xmlns:a16="http://schemas.microsoft.com/office/drawing/2014/main" id="{C815FB90-2E50-5F81-44DF-0757175F65A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143" b="87286" l="9804" r="89760">
                        <a14:foregroundMark x1="22440" y1="77571" x2="13725" y2="86714"/>
                        <a14:foregroundMark x1="13725" y1="86714" x2="28976" y2="88286"/>
                        <a14:foregroundMark x1="28976" y1="88286" x2="85621" y2="87286"/>
                        <a14:foregroundMark x1="85621" y1="87286" x2="81917" y2="81571"/>
                        <a14:foregroundMark x1="80610" y1="57571" x2="63181" y2="48286"/>
                        <a14:foregroundMark x1="63181" y1="48286" x2="33987" y2="42714"/>
                        <a14:foregroundMark x1="33987" y1="42714" x2="29847" y2="50143"/>
                        <a14:foregroundMark x1="29847" y1="50143" x2="30501" y2="50571"/>
                        <a14:foregroundMark x1="38780" y1="40857" x2="47277" y2="12286"/>
                        <a14:foregroundMark x1="47277" y1="12286" x2="64488" y2="33571"/>
                        <a14:foregroundMark x1="64488" y1="33571" x2="66231" y2="44714"/>
                        <a14:foregroundMark x1="66231" y1="44714" x2="64706" y2="47286"/>
                        <a14:foregroundMark x1="49673" y1="8143" x2="49673" y2="8143"/>
                        <a14:foregroundMark x1="50980" y1="33714" x2="50980" y2="33714"/>
                        <a14:foregroundMark x1="51852" y1="40286" x2="51852" y2="40286"/>
                      </a14:backgroundRemoval>
                    </a14:imgEffect>
                  </a14:imgLayer>
                </a14:imgProps>
              </a:ext>
              <a:ext uri="{28A0092B-C50C-407E-A947-70E740481C1C}">
                <a14:useLocalDpi xmlns:a14="http://schemas.microsoft.com/office/drawing/2010/main" val="0"/>
              </a:ext>
            </a:extLst>
          </a:blip>
          <a:srcRect b="7786"/>
          <a:stretch>
            <a:fillRect/>
          </a:stretch>
        </p:blipFill>
        <p:spPr bwMode="auto">
          <a:xfrm>
            <a:off x="8348197" y="1532432"/>
            <a:ext cx="3843803" cy="5405611"/>
          </a:xfrm>
          <a:prstGeom prst="rect">
            <a:avLst/>
          </a:prstGeom>
          <a:noFill/>
          <a:extLst>
            <a:ext uri="{909E8E84-426E-40DD-AFC4-6F175D3DCCD1}">
              <a14:hiddenFill xmlns:a14="http://schemas.microsoft.com/office/drawing/2010/main">
                <a:solidFill>
                  <a:srgbClr val="FFFFFF"/>
                </a:solidFill>
              </a14:hiddenFill>
            </a:ext>
          </a:extLst>
        </p:spPr>
      </p:pic>
      <p:pic>
        <p:nvPicPr>
          <p:cNvPr id="6" name="Billede 5">
            <a:extLst>
              <a:ext uri="{FF2B5EF4-FFF2-40B4-BE49-F238E27FC236}">
                <a16:creationId xmlns:a16="http://schemas.microsoft.com/office/drawing/2014/main" id="{CC7A7B79-A6AE-13EC-4103-EAD2E56D4D57}"/>
              </a:ext>
            </a:extLst>
          </p:cNvPr>
          <p:cNvPicPr>
            <a:picLocks noChangeAspect="1"/>
          </p:cNvPicPr>
          <p:nvPr/>
        </p:nvPicPr>
        <p:blipFill rotWithShape="1">
          <a:blip r:embed="rId6">
            <a:alphaModFix/>
            <a:extLst>
              <a:ext uri="{28A0092B-C50C-407E-A947-70E740481C1C}">
                <a14:useLocalDpi xmlns:a14="http://schemas.microsoft.com/office/drawing/2010/main" val="0"/>
              </a:ext>
            </a:extLst>
          </a:blip>
          <a:srcRect r="-8" b="152"/>
          <a:stretch/>
        </p:blipFill>
        <p:spPr>
          <a:xfrm>
            <a:off x="10043734" y="139837"/>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1143370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C198F0-EA6B-4D79-51E9-79402E4EEA37}"/>
              </a:ext>
            </a:extLst>
          </p:cNvPr>
          <p:cNvSpPr>
            <a:spLocks noGrp="1"/>
          </p:cNvSpPr>
          <p:nvPr>
            <p:ph type="title"/>
          </p:nvPr>
        </p:nvSpPr>
        <p:spPr>
          <a:xfrm>
            <a:off x="873370" y="431801"/>
            <a:ext cx="10515600" cy="1325563"/>
          </a:xfrm>
        </p:spPr>
        <p:txBody>
          <a:bodyPr/>
          <a:lstStyle/>
          <a:p>
            <a:r>
              <a:rPr lang="da-DK" dirty="0"/>
              <a:t>Fritvalgstillæg: Løn eller pension	</a:t>
            </a:r>
          </a:p>
        </p:txBody>
      </p:sp>
      <p:sp>
        <p:nvSpPr>
          <p:cNvPr id="3" name="Pladsholder til indhold 2">
            <a:extLst>
              <a:ext uri="{FF2B5EF4-FFF2-40B4-BE49-F238E27FC236}">
                <a16:creationId xmlns:a16="http://schemas.microsoft.com/office/drawing/2014/main" id="{8D41DA9B-237D-740D-1DC5-96B81DAC8601}"/>
              </a:ext>
            </a:extLst>
          </p:cNvPr>
          <p:cNvSpPr>
            <a:spLocks noGrp="1"/>
          </p:cNvSpPr>
          <p:nvPr>
            <p:ph idx="1"/>
          </p:nvPr>
        </p:nvSpPr>
        <p:spPr>
          <a:xfrm>
            <a:off x="873370" y="1892301"/>
            <a:ext cx="7091112" cy="4351338"/>
          </a:xfrm>
        </p:spPr>
        <p:txBody>
          <a:bodyPr/>
          <a:lstStyle/>
          <a:p>
            <a:r>
              <a:rPr lang="da-DK" dirty="0"/>
              <a:t>Fra 2026 vil fritvalgstillægget automatisk gå til pension frem for løn, hvis man ikke har anmodet arbejdsgiveren om at få det som løn inden d. 01.10.2025.  </a:t>
            </a:r>
          </a:p>
          <a:p>
            <a:r>
              <a:rPr lang="da-DK" dirty="0"/>
              <a:t>Fristen for at vælge hvor fritvalgstillægget skal lægges er fremover fortsat d. 1.10. hvert år. </a:t>
            </a:r>
          </a:p>
          <a:p>
            <a:r>
              <a:rPr lang="da-DK" b="1" dirty="0">
                <a:effectLst>
                  <a:outerShdw blurRad="38100" dist="38100" dir="2700000" algn="tl">
                    <a:srgbClr val="000000">
                      <a:alpha val="43137"/>
                    </a:srgbClr>
                  </a:outerShdw>
                </a:effectLst>
              </a:rPr>
              <a:t>Nyansatte giver skriftligt besked om valg ved ansættelsen  </a:t>
            </a:r>
          </a:p>
        </p:txBody>
      </p:sp>
      <p:sp>
        <p:nvSpPr>
          <p:cNvPr id="8" name="AutoShape 2" descr="Mønter i glas penge krukke med blank etiket — Stockfoto © szefei #73644743">
            <a:extLst>
              <a:ext uri="{FF2B5EF4-FFF2-40B4-BE49-F238E27FC236}">
                <a16:creationId xmlns:a16="http://schemas.microsoft.com/office/drawing/2014/main" id="{A600F149-3D1E-C85A-B29F-C47CDE107D88}"/>
              </a:ext>
            </a:extLst>
          </p:cNvPr>
          <p:cNvSpPr>
            <a:spLocks noChangeAspect="1" noChangeArrowheads="1"/>
          </p:cNvSpPr>
          <p:nvPr/>
        </p:nvSpPr>
        <p:spPr bwMode="auto">
          <a:xfrm>
            <a:off x="5978770" y="334327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2054" name="Picture 6">
            <a:extLst>
              <a:ext uri="{FF2B5EF4-FFF2-40B4-BE49-F238E27FC236}">
                <a16:creationId xmlns:a16="http://schemas.microsoft.com/office/drawing/2014/main" id="{E359BAA8-F368-0B84-B768-7A5129226A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332"/>
          <a:stretch>
            <a:fillRect/>
          </a:stretch>
        </p:blipFill>
        <p:spPr bwMode="auto">
          <a:xfrm>
            <a:off x="8134350" y="1515866"/>
            <a:ext cx="3740395" cy="4264419"/>
          </a:xfrm>
          <a:prstGeom prst="rect">
            <a:avLst/>
          </a:prstGeom>
          <a:noFill/>
          <a:extLst>
            <a:ext uri="{909E8E84-426E-40DD-AFC4-6F175D3DCCD1}">
              <a14:hiddenFill xmlns:a14="http://schemas.microsoft.com/office/drawing/2010/main">
                <a:solidFill>
                  <a:srgbClr val="FFFFFF"/>
                </a:solidFill>
              </a14:hiddenFill>
            </a:ext>
          </a:extLst>
        </p:spPr>
      </p:pic>
      <p:sp>
        <p:nvSpPr>
          <p:cNvPr id="12" name="Tekstfelt 11">
            <a:extLst>
              <a:ext uri="{FF2B5EF4-FFF2-40B4-BE49-F238E27FC236}">
                <a16:creationId xmlns:a16="http://schemas.microsoft.com/office/drawing/2014/main" id="{62B32993-CE48-62BF-52E9-B9E6BED1C764}"/>
              </a:ext>
            </a:extLst>
          </p:cNvPr>
          <p:cNvSpPr txBox="1"/>
          <p:nvPr/>
        </p:nvSpPr>
        <p:spPr>
          <a:xfrm>
            <a:off x="8559436" y="4030284"/>
            <a:ext cx="1200743" cy="430887"/>
          </a:xfrm>
          <a:prstGeom prst="rect">
            <a:avLst/>
          </a:prstGeom>
          <a:noFill/>
        </p:spPr>
        <p:txBody>
          <a:bodyPr wrap="square" rtlCol="0">
            <a:spAutoFit/>
          </a:bodyPr>
          <a:lstStyle/>
          <a:p>
            <a:r>
              <a:rPr lang="da-DK" sz="2200" b="1" dirty="0">
                <a:latin typeface="Freestyle Script" panose="030804020302050B0404" pitchFamily="66" charset="0"/>
              </a:rPr>
              <a:t>PENSION</a:t>
            </a:r>
          </a:p>
        </p:txBody>
      </p:sp>
      <p:sp>
        <p:nvSpPr>
          <p:cNvPr id="9" name="Tekstfelt 8">
            <a:extLst>
              <a:ext uri="{FF2B5EF4-FFF2-40B4-BE49-F238E27FC236}">
                <a16:creationId xmlns:a16="http://schemas.microsoft.com/office/drawing/2014/main" id="{C42D3436-000B-AA0A-BA8B-BA291FADA3B5}"/>
              </a:ext>
            </a:extLst>
          </p:cNvPr>
          <p:cNvSpPr txBox="1"/>
          <p:nvPr/>
        </p:nvSpPr>
        <p:spPr>
          <a:xfrm>
            <a:off x="10628995" y="3978838"/>
            <a:ext cx="1051585" cy="430887"/>
          </a:xfrm>
          <a:prstGeom prst="rect">
            <a:avLst/>
          </a:prstGeom>
          <a:noFill/>
        </p:spPr>
        <p:txBody>
          <a:bodyPr wrap="square" rtlCol="0">
            <a:spAutoFit/>
          </a:bodyPr>
          <a:lstStyle/>
          <a:p>
            <a:r>
              <a:rPr lang="da-DK" sz="2200" b="1" dirty="0">
                <a:latin typeface="Freestyle Script" panose="030804020302050B0404" pitchFamily="66" charset="0"/>
              </a:rPr>
              <a:t>LØN</a:t>
            </a:r>
          </a:p>
        </p:txBody>
      </p:sp>
      <p:pic>
        <p:nvPicPr>
          <p:cNvPr id="4" name="Billede 3">
            <a:extLst>
              <a:ext uri="{FF2B5EF4-FFF2-40B4-BE49-F238E27FC236}">
                <a16:creationId xmlns:a16="http://schemas.microsoft.com/office/drawing/2014/main" id="{AF7CC877-52B8-B6CF-4DCB-518F68E4CEDA}"/>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r="-8" b="152"/>
          <a:stretch/>
        </p:blipFill>
        <p:spPr>
          <a:xfrm>
            <a:off x="10628994" y="139838"/>
            <a:ext cx="1327299" cy="1325168"/>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1613200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8ADA9-2008-2FE5-701D-538A4BE0D9C9}"/>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0CEE4F3A-C761-753E-0533-94749DE1C0CE}"/>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10075632" y="96547"/>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BFBB6B74-6D0E-2C80-978F-DBD4BB02FC59}"/>
              </a:ext>
            </a:extLst>
          </p:cNvPr>
          <p:cNvSpPr txBox="1">
            <a:spLocks/>
          </p:cNvSpPr>
          <p:nvPr/>
        </p:nvSpPr>
        <p:spPr>
          <a:xfrm>
            <a:off x="456919" y="526307"/>
            <a:ext cx="1026038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da-DK" sz="4400" dirty="0">
              <a:solidFill>
                <a:srgbClr val="000000"/>
              </a:solidFill>
              <a:effectLst/>
              <a:ea typeface="Calibri" panose="020F0502020204030204" pitchFamily="34" charset="0"/>
              <a:cs typeface="Arial" panose="020B0604020202020204" pitchFamily="34" charset="0"/>
            </a:endParaRPr>
          </a:p>
        </p:txBody>
      </p:sp>
      <p:sp>
        <p:nvSpPr>
          <p:cNvPr id="14" name="Pladsholder til indhold 2">
            <a:extLst>
              <a:ext uri="{FF2B5EF4-FFF2-40B4-BE49-F238E27FC236}">
                <a16:creationId xmlns:a16="http://schemas.microsoft.com/office/drawing/2014/main" id="{6A80B941-D46B-E450-A4E1-1B931608BBFD}"/>
              </a:ext>
            </a:extLst>
          </p:cNvPr>
          <p:cNvSpPr txBox="1">
            <a:spLocks/>
          </p:cNvSpPr>
          <p:nvPr/>
        </p:nvSpPr>
        <p:spPr>
          <a:xfrm>
            <a:off x="309283" y="1517074"/>
            <a:ext cx="10408024" cy="493751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buNone/>
            </a:pPr>
            <a:endParaRPr kumimoji="0" lang="da-DK"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 name="Pladsholder til sidefod 1">
            <a:extLst>
              <a:ext uri="{FF2B5EF4-FFF2-40B4-BE49-F238E27FC236}">
                <a16:creationId xmlns:a16="http://schemas.microsoft.com/office/drawing/2014/main" id="{7B0B2A2A-F6A0-0C43-BE86-6961935180E6}"/>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
        <p:nvSpPr>
          <p:cNvPr id="9" name="Titel 1">
            <a:extLst>
              <a:ext uri="{FF2B5EF4-FFF2-40B4-BE49-F238E27FC236}">
                <a16:creationId xmlns:a16="http://schemas.microsoft.com/office/drawing/2014/main" id="{E2110EB3-A2A4-BDD3-4A36-2C1938834013}"/>
              </a:ext>
            </a:extLst>
          </p:cNvPr>
          <p:cNvSpPr txBox="1">
            <a:spLocks/>
          </p:cNvSpPr>
          <p:nvPr/>
        </p:nvSpPr>
        <p:spPr>
          <a:xfrm>
            <a:off x="667511" y="526307"/>
            <a:ext cx="95788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da-DK" b="1" dirty="0"/>
              <a:t>AMK udvider rådgivning om krænkende adfærd i 2026</a:t>
            </a:r>
          </a:p>
        </p:txBody>
      </p:sp>
      <p:sp>
        <p:nvSpPr>
          <p:cNvPr id="3" name="Tekstfelt 2">
            <a:extLst>
              <a:ext uri="{FF2B5EF4-FFF2-40B4-BE49-F238E27FC236}">
                <a16:creationId xmlns:a16="http://schemas.microsoft.com/office/drawing/2014/main" id="{57CB3339-FC01-6C78-EBCB-44C4EC361757}"/>
              </a:ext>
            </a:extLst>
          </p:cNvPr>
          <p:cNvSpPr txBox="1"/>
          <p:nvPr/>
        </p:nvSpPr>
        <p:spPr>
          <a:xfrm>
            <a:off x="667511" y="1756648"/>
            <a:ext cx="10408023" cy="4508927"/>
          </a:xfrm>
          <a:prstGeom prst="rect">
            <a:avLst/>
          </a:prstGeom>
          <a:noFill/>
        </p:spPr>
        <p:txBody>
          <a:bodyPr wrap="square" rtlCol="0">
            <a:spAutoFit/>
          </a:bodyPr>
          <a:lstStyle/>
          <a:p>
            <a:pPr marL="342900" indent="-342900">
              <a:buFont typeface="Arial" panose="020B0604020202020204" pitchFamily="34" charset="0"/>
              <a:buChar char="•"/>
            </a:pPr>
            <a:r>
              <a:rPr lang="da-DK" sz="2400" dirty="0"/>
              <a:t>Enhed for anonym håndtering af krænkende adfærd </a:t>
            </a:r>
          </a:p>
          <a:p>
            <a:endParaRPr lang="da-DK" sz="2300" i="1" dirty="0"/>
          </a:p>
          <a:p>
            <a:pPr algn="ctr"/>
            <a:r>
              <a:rPr lang="da-DK" sz="2300" i="1" dirty="0"/>
              <a:t>	”Alle ansatte i Københavns Kommune kan ringe til hotlinen - om du er medarbejder, leder, tillidsvalgt, vikar eller praktikant.  Vores erfarne rådgivere i Arbejdsmiljø København sidder klar til at støtte og vejlede dig, uanset hvilken situation du står i. Man kan også ringe om tvivl og med almene spørgsmål omkring krænkende adfærd”  </a:t>
            </a:r>
          </a:p>
          <a:p>
            <a:endParaRPr lang="da-DK" sz="2300" i="1" dirty="0"/>
          </a:p>
          <a:p>
            <a:pPr marL="342900" indent="-342900">
              <a:buFont typeface="Arial" panose="020B0604020202020204" pitchFamily="34" charset="0"/>
              <a:buChar char="•"/>
            </a:pPr>
            <a:r>
              <a:rPr lang="da-DK" sz="2400" dirty="0"/>
              <a:t>Kontakt hotline om krænkende adfærd på telefon </a:t>
            </a:r>
            <a:r>
              <a:rPr lang="da-DK" sz="2400" dirty="0">
                <a:effectLst>
                  <a:outerShdw blurRad="38100" dist="38100" dir="2700000" algn="tl">
                    <a:srgbClr val="000000">
                      <a:alpha val="43137"/>
                    </a:srgbClr>
                  </a:outerShdw>
                </a:effectLst>
              </a:rPr>
              <a:t>73 70 85 40</a:t>
            </a:r>
          </a:p>
          <a:p>
            <a:endParaRPr lang="da-DK" dirty="0"/>
          </a:p>
          <a:p>
            <a:r>
              <a:rPr lang="da-DK" dirty="0"/>
              <a:t>Læs mere på: </a:t>
            </a:r>
          </a:p>
          <a:p>
            <a:r>
              <a:rPr lang="da-DK" dirty="0">
                <a:hlinkClick r:id="rId4"/>
              </a:rPr>
              <a:t>https://arbejdsmiljoe.kk.dk/nyheder/over-stregen-vi-udvider-raadgivning-om-kraenkende-adfaerd-i-2026</a:t>
            </a:r>
            <a:r>
              <a:rPr lang="da-DK" dirty="0"/>
              <a:t> </a:t>
            </a:r>
          </a:p>
          <a:p>
            <a:r>
              <a:rPr lang="da-DK" sz="2400" dirty="0">
                <a:effectLst>
                  <a:outerShdw blurRad="38100" dist="38100" dir="2700000" algn="tl">
                    <a:srgbClr val="000000">
                      <a:alpha val="43137"/>
                    </a:srgbClr>
                  </a:outerShdw>
                </a:effectLst>
              </a:rPr>
              <a:t> </a:t>
            </a:r>
          </a:p>
        </p:txBody>
      </p:sp>
      <p:pic>
        <p:nvPicPr>
          <p:cNvPr id="3074" name="Picture 2" descr="Arbejdsmiljø København | LinkedIn">
            <a:extLst>
              <a:ext uri="{FF2B5EF4-FFF2-40B4-BE49-F238E27FC236}">
                <a16:creationId xmlns:a16="http://schemas.microsoft.com/office/drawing/2014/main" id="{96D03268-DB11-4EFE-11E0-CE7C649F50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803" y="5828134"/>
            <a:ext cx="5515389" cy="932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688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C142E-3923-64D3-AA33-E3A017EA3E5E}"/>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AF12C700-362A-3FC8-1370-C67FE02A4677}"/>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8" b="152"/>
          <a:stretch/>
        </p:blipFill>
        <p:spPr>
          <a:xfrm>
            <a:off x="10075632" y="96547"/>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E642A36B-47B1-8CF9-3412-C80F9592BF76}"/>
              </a:ext>
            </a:extLst>
          </p:cNvPr>
          <p:cNvSpPr txBox="1">
            <a:spLocks/>
          </p:cNvSpPr>
          <p:nvPr/>
        </p:nvSpPr>
        <p:spPr>
          <a:xfrm>
            <a:off x="456919" y="526307"/>
            <a:ext cx="1026038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da-DK" sz="4400" dirty="0">
              <a:solidFill>
                <a:srgbClr val="000000"/>
              </a:solidFill>
              <a:effectLst/>
              <a:ea typeface="Calibri" panose="020F0502020204030204" pitchFamily="34" charset="0"/>
              <a:cs typeface="Arial" panose="020B0604020202020204" pitchFamily="34" charset="0"/>
            </a:endParaRPr>
          </a:p>
        </p:txBody>
      </p:sp>
      <p:sp>
        <p:nvSpPr>
          <p:cNvPr id="14" name="Pladsholder til indhold 2">
            <a:extLst>
              <a:ext uri="{FF2B5EF4-FFF2-40B4-BE49-F238E27FC236}">
                <a16:creationId xmlns:a16="http://schemas.microsoft.com/office/drawing/2014/main" id="{F29C1430-60BA-43D6-8E8D-FA34BD636A2A}"/>
              </a:ext>
            </a:extLst>
          </p:cNvPr>
          <p:cNvSpPr txBox="1">
            <a:spLocks/>
          </p:cNvSpPr>
          <p:nvPr/>
        </p:nvSpPr>
        <p:spPr>
          <a:xfrm>
            <a:off x="309283" y="1517074"/>
            <a:ext cx="10408024" cy="493751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buNone/>
            </a:pPr>
            <a:endParaRPr kumimoji="0" lang="da-DK"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 name="Pladsholder til sidefod 1">
            <a:extLst>
              <a:ext uri="{FF2B5EF4-FFF2-40B4-BE49-F238E27FC236}">
                <a16:creationId xmlns:a16="http://schemas.microsoft.com/office/drawing/2014/main" id="{5DC854F8-2B47-B2E6-E1D5-B189F163C02D}"/>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
        <p:nvSpPr>
          <p:cNvPr id="9" name="Titel 1">
            <a:extLst>
              <a:ext uri="{FF2B5EF4-FFF2-40B4-BE49-F238E27FC236}">
                <a16:creationId xmlns:a16="http://schemas.microsoft.com/office/drawing/2014/main" id="{F0546222-A299-74F8-6951-D39ADC29F262}"/>
              </a:ext>
            </a:extLst>
          </p:cNvPr>
          <p:cNvSpPr txBox="1">
            <a:spLocks/>
          </p:cNvSpPr>
          <p:nvPr/>
        </p:nvSpPr>
        <p:spPr>
          <a:xfrm>
            <a:off x="667511" y="526307"/>
            <a:ext cx="95788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kumimoji="0" lang="da-DK" sz="4800" b="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a:rPr>
              <a:t>Foredrag: </a:t>
            </a:r>
            <a:r>
              <a:rPr lang="da-DK" sz="4800" b="1" dirty="0">
                <a:solidFill>
                  <a:prstClr val="black"/>
                </a:solidFill>
                <a:effectLst>
                  <a:outerShdw blurRad="38100" dist="38100" dir="2700000" algn="tl">
                    <a:srgbClr val="000000">
                      <a:alpha val="43137"/>
                    </a:srgbClr>
                  </a:outerShdw>
                </a:effectLst>
                <a:latin typeface="Calibri Light" panose="020F0302020204030204"/>
              </a:rPr>
              <a:t>Vejen ind i samfundet</a:t>
            </a:r>
          </a:p>
        </p:txBody>
      </p:sp>
      <p:sp>
        <p:nvSpPr>
          <p:cNvPr id="3" name="Tekstfelt 2">
            <a:extLst>
              <a:ext uri="{FF2B5EF4-FFF2-40B4-BE49-F238E27FC236}">
                <a16:creationId xmlns:a16="http://schemas.microsoft.com/office/drawing/2014/main" id="{961EDCAC-5428-E57E-9256-4C20DC65F634}"/>
              </a:ext>
            </a:extLst>
          </p:cNvPr>
          <p:cNvSpPr txBox="1"/>
          <p:nvPr/>
        </p:nvSpPr>
        <p:spPr>
          <a:xfrm>
            <a:off x="749936" y="1645128"/>
            <a:ext cx="9674352" cy="5324535"/>
          </a:xfrm>
          <a:prstGeom prst="rect">
            <a:avLst/>
          </a:prstGeom>
          <a:noFill/>
        </p:spPr>
        <p:txBody>
          <a:bodyPr wrap="square" rtlCol="0">
            <a:spAutoFit/>
          </a:bodyPr>
          <a:lstStyle/>
          <a:p>
            <a:r>
              <a:rPr lang="da-DK" sz="2300" b="1" dirty="0">
                <a:solidFill>
                  <a:prstClr val="black"/>
                </a:solidFill>
                <a:effectLst>
                  <a:outerShdw blurRad="38100" dist="38100" dir="2700000" algn="tl">
                    <a:srgbClr val="000000">
                      <a:alpha val="43137"/>
                    </a:srgbClr>
                  </a:outerShdw>
                </a:effectLst>
                <a:latin typeface="Calibri Light" panose="020F0302020204030204"/>
              </a:rPr>
              <a:t>Mandag d. 27. april 2026 kl. 18 – 20 (dørene åbner kl. 17) i Sal A</a:t>
            </a:r>
          </a:p>
          <a:p>
            <a:r>
              <a:rPr lang="da-DK" sz="2300" dirty="0"/>
              <a:t>Hør Simon </a:t>
            </a:r>
            <a:r>
              <a:rPr lang="da-DK" sz="2300" dirty="0" err="1"/>
              <a:t>Solhøj</a:t>
            </a:r>
            <a:r>
              <a:rPr lang="da-DK" sz="2300" dirty="0"/>
              <a:t> Nielsen fortælle om personlige erfaringer med hjemløshed og de vilkår, der kan føre mennesker ud i udsathed.</a:t>
            </a:r>
          </a:p>
          <a:p>
            <a:r>
              <a:rPr lang="da-DK" sz="2300" dirty="0"/>
              <a:t>Simon </a:t>
            </a:r>
            <a:r>
              <a:rPr lang="da-DK" sz="2300" dirty="0" err="1"/>
              <a:t>Solhøj</a:t>
            </a:r>
            <a:r>
              <a:rPr lang="da-DK" sz="2300" dirty="0"/>
              <a:t> Nielsen, som er formand for Hus Forbi, har dybe personlige erfaringer med hjemløshed og de vilkår, der kan føre mennesker ud i udsathed.</a:t>
            </a:r>
          </a:p>
          <a:p>
            <a:endParaRPr lang="da-DK" sz="2300" dirty="0"/>
          </a:p>
          <a:p>
            <a:r>
              <a:rPr lang="da-DK" sz="2300" dirty="0"/>
              <a:t>LFS byder på en sandwich og en sodavand. </a:t>
            </a:r>
          </a:p>
          <a:p>
            <a:r>
              <a:rPr lang="da-DK" sz="2300" dirty="0"/>
              <a:t>Derfor er tilmelding nødvendig.</a:t>
            </a:r>
          </a:p>
          <a:p>
            <a:endParaRPr lang="da-DK" sz="2300" dirty="0"/>
          </a:p>
          <a:p>
            <a:endParaRPr lang="da-DK" sz="2300" dirty="0"/>
          </a:p>
          <a:p>
            <a:endParaRPr lang="da-DK" sz="2300" dirty="0"/>
          </a:p>
          <a:p>
            <a:r>
              <a:rPr lang="da-DK" sz="2300" dirty="0">
                <a:hlinkClick r:id="rId3"/>
              </a:rPr>
              <a:t>https://www.foa.dk/afdelinger/lfs/arrangementer-medlemmer/27-4-vejen-samfundet</a:t>
            </a:r>
            <a:r>
              <a:rPr lang="da-DK" sz="2300" dirty="0"/>
              <a:t> </a:t>
            </a:r>
          </a:p>
          <a:p>
            <a:endParaRPr lang="da-DK" dirty="0"/>
          </a:p>
        </p:txBody>
      </p:sp>
      <p:pic>
        <p:nvPicPr>
          <p:cNvPr id="5122" name="Picture 2">
            <a:extLst>
              <a:ext uri="{FF2B5EF4-FFF2-40B4-BE49-F238E27FC236}">
                <a16:creationId xmlns:a16="http://schemas.microsoft.com/office/drawing/2014/main" id="{63C988F3-D756-11B7-0C13-ADE9D4A97F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495026"/>
            <a:ext cx="4110317" cy="2315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581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EE2E9-85AF-E29A-5F24-80E73407B496}"/>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8568244C-BB86-AE46-C3B7-53DD2F4D2AA8}"/>
              </a:ext>
            </a:extLst>
          </p:cNvPr>
          <p:cNvSpPr txBox="1">
            <a:spLocks/>
          </p:cNvSpPr>
          <p:nvPr/>
        </p:nvSpPr>
        <p:spPr>
          <a:xfrm>
            <a:off x="549956" y="401149"/>
            <a:ext cx="9668463" cy="18518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a-DK" sz="6000" b="1" dirty="0">
                <a:solidFill>
                  <a:prstClr val="black"/>
                </a:solidFill>
                <a:effectLst>
                  <a:outerShdw blurRad="38100" dist="38100" dir="2700000" algn="tl">
                    <a:srgbClr val="000000">
                      <a:alpha val="43137"/>
                    </a:srgbClr>
                  </a:outerShdw>
                </a:effectLst>
                <a:latin typeface="+mn-lt"/>
              </a:rPr>
              <a:t>1. Maj</a:t>
            </a:r>
            <a:endParaRPr kumimoji="0" lang="da-DK"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endParaRPr>
          </a:p>
        </p:txBody>
      </p:sp>
      <p:pic>
        <p:nvPicPr>
          <p:cNvPr id="5" name="Billede 4">
            <a:extLst>
              <a:ext uri="{FF2B5EF4-FFF2-40B4-BE49-F238E27FC236}">
                <a16:creationId xmlns:a16="http://schemas.microsoft.com/office/drawing/2014/main" id="{0252BBCB-9543-829A-61AF-C2DA86597AED}"/>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2" name="Tekstfelt 1">
            <a:extLst>
              <a:ext uri="{FF2B5EF4-FFF2-40B4-BE49-F238E27FC236}">
                <a16:creationId xmlns:a16="http://schemas.microsoft.com/office/drawing/2014/main" id="{50133281-A033-EB82-2949-024992D01FB5}"/>
              </a:ext>
            </a:extLst>
          </p:cNvPr>
          <p:cNvSpPr txBox="1"/>
          <p:nvPr/>
        </p:nvSpPr>
        <p:spPr>
          <a:xfrm>
            <a:off x="690768" y="2422772"/>
            <a:ext cx="5698602" cy="3970318"/>
          </a:xfrm>
          <a:prstGeom prst="rect">
            <a:avLst/>
          </a:prstGeom>
          <a:noFill/>
        </p:spPr>
        <p:txBody>
          <a:bodyPr wrap="square" rtlCol="0">
            <a:spAutoFit/>
          </a:bodyPr>
          <a:lstStyle/>
          <a:p>
            <a:r>
              <a:rPr lang="da-DK" b="1" dirty="0"/>
              <a:t>Formiddagens program i LFS’ gård</a:t>
            </a:r>
          </a:p>
          <a:p>
            <a:r>
              <a:rPr lang="da-DK" dirty="0"/>
              <a:t>Kl. 09.00 – 09.15 Velkomst &amp; tale ved Kirsten Gunvor Løth, forkvinde i LFS</a:t>
            </a:r>
            <a:br>
              <a:rPr lang="da-DK" dirty="0"/>
            </a:br>
            <a:r>
              <a:rPr lang="da-DK" dirty="0"/>
              <a:t>Kl. 09.15 – 09.25 Tale ved Michel Kikkenborg, SL</a:t>
            </a:r>
          </a:p>
          <a:p>
            <a:r>
              <a:rPr lang="da-DK" dirty="0"/>
              <a:t>Kl. 09.30 – 10.00 Underholdning for børnene</a:t>
            </a:r>
          </a:p>
          <a:p>
            <a:r>
              <a:rPr lang="da-DK" dirty="0"/>
              <a:t>Kl. 10.05 – 10.15 Tale ved Rasmus Balslev, DS</a:t>
            </a:r>
            <a:br>
              <a:rPr lang="da-DK" dirty="0"/>
            </a:br>
            <a:r>
              <a:rPr lang="da-DK" dirty="0"/>
              <a:t>Kl. 10.15 – 10.25 Tale ved Astrid Sihm Larsen, PLS </a:t>
            </a:r>
          </a:p>
          <a:p>
            <a:r>
              <a:rPr lang="da-DK" dirty="0"/>
              <a:t>Kl. 10.30 – 10.50 LFS-koret optræder</a:t>
            </a:r>
          </a:p>
          <a:p>
            <a:r>
              <a:rPr lang="da-DK" dirty="0"/>
              <a:t>Kl. 11.00 – 12.00 Chris og band spiller op til fællessang                                            </a:t>
            </a:r>
          </a:p>
          <a:p>
            <a:r>
              <a:rPr lang="da-DK" dirty="0"/>
              <a:t>Kl. 12.15 Vi går mod Fælledparken med faner </a:t>
            </a:r>
          </a:p>
          <a:p>
            <a:endParaRPr lang="da-DK" dirty="0"/>
          </a:p>
          <a:p>
            <a:r>
              <a:rPr lang="da-DK" dirty="0"/>
              <a:t>Mellem kl. 10 og kl. 12 kan børnene blive ansigtsmalet</a:t>
            </a:r>
          </a:p>
          <a:p>
            <a:endParaRPr lang="da-DK" dirty="0"/>
          </a:p>
        </p:txBody>
      </p:sp>
      <p:pic>
        <p:nvPicPr>
          <p:cNvPr id="14338" name="Picture 2">
            <a:extLst>
              <a:ext uri="{FF2B5EF4-FFF2-40B4-BE49-F238E27FC236}">
                <a16:creationId xmlns:a16="http://schemas.microsoft.com/office/drawing/2014/main" id="{9D8783C7-4AE0-ADA4-A143-58740010EC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41"/>
          <a:stretch>
            <a:fillRect/>
          </a:stretch>
        </p:blipFill>
        <p:spPr bwMode="auto">
          <a:xfrm>
            <a:off x="8474927" y="4486295"/>
            <a:ext cx="3648214" cy="22048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kstfelt 3">
            <a:extLst>
              <a:ext uri="{FF2B5EF4-FFF2-40B4-BE49-F238E27FC236}">
                <a16:creationId xmlns:a16="http://schemas.microsoft.com/office/drawing/2014/main" id="{244E0B35-0E46-1D9C-AD4F-188F5A0EFD8A}"/>
              </a:ext>
            </a:extLst>
          </p:cNvPr>
          <p:cNvSpPr txBox="1"/>
          <p:nvPr/>
        </p:nvSpPr>
        <p:spPr>
          <a:xfrm>
            <a:off x="6267450" y="2434112"/>
            <a:ext cx="5082540" cy="2862322"/>
          </a:xfrm>
          <a:prstGeom prst="rect">
            <a:avLst/>
          </a:prstGeom>
          <a:noFill/>
        </p:spPr>
        <p:txBody>
          <a:bodyPr wrap="square">
            <a:spAutoFit/>
          </a:bodyPr>
          <a:lstStyle/>
          <a:p>
            <a:r>
              <a:rPr lang="da-DK" b="1" dirty="0"/>
              <a:t>Program Socialarbejdernes telt i Fælledparken </a:t>
            </a:r>
          </a:p>
          <a:p>
            <a:r>
              <a:rPr lang="da-DK" dirty="0"/>
              <a:t>12.30  Teltet åbner</a:t>
            </a:r>
          </a:p>
          <a:p>
            <a:r>
              <a:rPr lang="da-DK" dirty="0"/>
              <a:t>13.20 Velkomst</a:t>
            </a:r>
          </a:p>
          <a:p>
            <a:r>
              <a:rPr lang="da-DK" dirty="0"/>
              <a:t>13.30  Rasmus og det friske panel, del 1</a:t>
            </a:r>
          </a:p>
          <a:p>
            <a:r>
              <a:rPr lang="da-DK" dirty="0"/>
              <a:t>14.00 Arbejdersange/fællessang</a:t>
            </a:r>
          </a:p>
          <a:p>
            <a:r>
              <a:rPr lang="da-DK" dirty="0"/>
              <a:t>15.00  Rasmus og det friske panel, del 2</a:t>
            </a:r>
          </a:p>
          <a:p>
            <a:r>
              <a:rPr lang="da-DK" dirty="0"/>
              <a:t>15.30  Skørbug 1. set</a:t>
            </a:r>
          </a:p>
          <a:p>
            <a:r>
              <a:rPr lang="da-DK" dirty="0"/>
              <a:t>16.15  Pause</a:t>
            </a:r>
          </a:p>
          <a:p>
            <a:r>
              <a:rPr lang="da-DK" dirty="0"/>
              <a:t>16.35  Skørbug 2. set</a:t>
            </a:r>
          </a:p>
          <a:p>
            <a:r>
              <a:rPr lang="da-DK" dirty="0"/>
              <a:t>18.00 Tak for i år</a:t>
            </a:r>
          </a:p>
        </p:txBody>
      </p:sp>
      <p:pic>
        <p:nvPicPr>
          <p:cNvPr id="7" name="Billede 6" descr="Et billede, der indeholder flag, sky, Karmin, Coquelicot&#10;&#10;Automatisk genereret beskrivelse">
            <a:extLst>
              <a:ext uri="{FF2B5EF4-FFF2-40B4-BE49-F238E27FC236}">
                <a16:creationId xmlns:a16="http://schemas.microsoft.com/office/drawing/2014/main" id="{B8F1843F-E0E1-CC92-2082-DE696F9D1A2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35935" y="464857"/>
            <a:ext cx="6120130" cy="1551940"/>
          </a:xfrm>
          <a:prstGeom prst="rect">
            <a:avLst/>
          </a:prstGeom>
          <a:noFill/>
        </p:spPr>
      </p:pic>
    </p:spTree>
    <p:extLst>
      <p:ext uri="{BB962C8B-B14F-4D97-AF65-F5344CB8AC3E}">
        <p14:creationId xmlns:p14="http://schemas.microsoft.com/office/powerpoint/2010/main" val="2858907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7058C-DB3B-3C26-FE94-7457AD5543BC}"/>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AD430287-21EB-8CE5-C254-FBFEF1CF2464}"/>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96B7D849-3E6B-7707-3BEA-9CC6353137B4}"/>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519D9CD5-CD21-DE59-F3A2-C1404D5EF6A6}"/>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b="1" dirty="0"/>
              <a:t>Kl.09.00 – 09.05 Velkomst og tjek ind</a:t>
            </a:r>
          </a:p>
          <a:p>
            <a:r>
              <a:rPr lang="da-DK" dirty="0"/>
              <a:t>Kl.09.05 – 10.00 Status på OK26 </a:t>
            </a:r>
          </a:p>
          <a:p>
            <a:r>
              <a:rPr lang="da-DK" dirty="0"/>
              <a:t>Kl.10.00 – 10.15 Pause </a:t>
            </a:r>
          </a:p>
          <a:p>
            <a:r>
              <a:rPr lang="da-DK" dirty="0"/>
              <a:t>Kl.10.15 – 10.30 Meddelelser </a:t>
            </a:r>
          </a:p>
          <a:p>
            <a:r>
              <a:rPr lang="da-DK" dirty="0"/>
              <a:t>Kl.10.30 – 12.00 Bisiddertema inklusiv pause </a:t>
            </a:r>
          </a:p>
          <a:p>
            <a:r>
              <a:rPr lang="da-DK" dirty="0"/>
              <a:t>Kl.12.00 – 12.45 Frokost </a:t>
            </a:r>
          </a:p>
          <a:p>
            <a:r>
              <a:rPr lang="da-DK" dirty="0"/>
              <a:t>Kl.12.45 – 13.45 Bisiddertema fortsat </a:t>
            </a:r>
          </a:p>
          <a:p>
            <a:r>
              <a:rPr lang="da-DK" dirty="0"/>
              <a:t>Kl.13.45 – 14.00 Pause </a:t>
            </a:r>
          </a:p>
          <a:p>
            <a:r>
              <a:rPr lang="da-DK" dirty="0"/>
              <a:t>Kl.14.00 – 15.00 Indflydelsesveje i LFS v. Martin  </a:t>
            </a:r>
          </a:p>
        </p:txBody>
      </p:sp>
      <p:sp>
        <p:nvSpPr>
          <p:cNvPr id="2" name="Pladsholder til sidefod 1">
            <a:extLst>
              <a:ext uri="{FF2B5EF4-FFF2-40B4-BE49-F238E27FC236}">
                <a16:creationId xmlns:a16="http://schemas.microsoft.com/office/drawing/2014/main" id="{CA3BE86D-93EC-A8D8-7435-26A6B946660C}"/>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3463054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92E24-8825-567A-8B0C-5D8D6C483A73}"/>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7E9F9E43-D0AA-1985-4C32-37FFB1CB18B2}"/>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10075632" y="96547"/>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FF75531C-8D8F-44E6-ECC5-728AE67EA334}"/>
              </a:ext>
            </a:extLst>
          </p:cNvPr>
          <p:cNvSpPr txBox="1">
            <a:spLocks/>
          </p:cNvSpPr>
          <p:nvPr/>
        </p:nvSpPr>
        <p:spPr>
          <a:xfrm>
            <a:off x="456919" y="526307"/>
            <a:ext cx="1026038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da-DK" sz="4400" dirty="0">
              <a:solidFill>
                <a:srgbClr val="000000"/>
              </a:solidFill>
              <a:effectLst/>
              <a:ea typeface="Calibri" panose="020F0502020204030204" pitchFamily="34" charset="0"/>
              <a:cs typeface="Arial" panose="020B0604020202020204" pitchFamily="34" charset="0"/>
            </a:endParaRPr>
          </a:p>
        </p:txBody>
      </p:sp>
      <p:sp>
        <p:nvSpPr>
          <p:cNvPr id="14" name="Pladsholder til indhold 2">
            <a:extLst>
              <a:ext uri="{FF2B5EF4-FFF2-40B4-BE49-F238E27FC236}">
                <a16:creationId xmlns:a16="http://schemas.microsoft.com/office/drawing/2014/main" id="{1DCDD864-B717-FB9E-4105-1C30A8929EB3}"/>
              </a:ext>
            </a:extLst>
          </p:cNvPr>
          <p:cNvSpPr txBox="1">
            <a:spLocks/>
          </p:cNvSpPr>
          <p:nvPr/>
        </p:nvSpPr>
        <p:spPr>
          <a:xfrm>
            <a:off x="309283" y="1517074"/>
            <a:ext cx="10408024" cy="493751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buNone/>
            </a:pPr>
            <a:endParaRPr kumimoji="0" lang="da-DK"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 name="Pladsholder til sidefod 1">
            <a:extLst>
              <a:ext uri="{FF2B5EF4-FFF2-40B4-BE49-F238E27FC236}">
                <a16:creationId xmlns:a16="http://schemas.microsoft.com/office/drawing/2014/main" id="{5E286539-EF6D-CFDD-6756-7DEFC1276DEA}"/>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
        <p:nvSpPr>
          <p:cNvPr id="9" name="Titel 1">
            <a:extLst>
              <a:ext uri="{FF2B5EF4-FFF2-40B4-BE49-F238E27FC236}">
                <a16:creationId xmlns:a16="http://schemas.microsoft.com/office/drawing/2014/main" id="{58C4F3CD-4D82-E6F2-5990-6A559F7EACE4}"/>
              </a:ext>
            </a:extLst>
          </p:cNvPr>
          <p:cNvSpPr txBox="1">
            <a:spLocks/>
          </p:cNvSpPr>
          <p:nvPr/>
        </p:nvSpPr>
        <p:spPr>
          <a:xfrm>
            <a:off x="667511" y="526307"/>
            <a:ext cx="95788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kumimoji="0" lang="da-DK" sz="4800" b="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a:rPr>
              <a:t>Sommerfest for tillidsvalgte 2026 </a:t>
            </a:r>
          </a:p>
        </p:txBody>
      </p:sp>
      <p:sp>
        <p:nvSpPr>
          <p:cNvPr id="3" name="Tekstfelt 2">
            <a:extLst>
              <a:ext uri="{FF2B5EF4-FFF2-40B4-BE49-F238E27FC236}">
                <a16:creationId xmlns:a16="http://schemas.microsoft.com/office/drawing/2014/main" id="{6BC4D120-D355-F804-5A94-1676118B7917}"/>
              </a:ext>
            </a:extLst>
          </p:cNvPr>
          <p:cNvSpPr txBox="1"/>
          <p:nvPr/>
        </p:nvSpPr>
        <p:spPr>
          <a:xfrm>
            <a:off x="950976" y="2167128"/>
            <a:ext cx="9674352" cy="3785652"/>
          </a:xfrm>
          <a:prstGeom prst="rect">
            <a:avLst/>
          </a:prstGeom>
          <a:noFill/>
        </p:spPr>
        <p:txBody>
          <a:bodyPr wrap="square" rtlCol="0">
            <a:spAutoFit/>
          </a:bodyPr>
          <a:lstStyle/>
          <a:p>
            <a:r>
              <a:rPr lang="da-DK" sz="2400" dirty="0"/>
              <a:t>Sæt </a:t>
            </a:r>
            <a:r>
              <a:rPr lang="da-DK" sz="2400" dirty="0">
                <a:effectLst>
                  <a:outerShdw blurRad="38100" dist="38100" dir="2700000" algn="tl">
                    <a:srgbClr val="000000">
                      <a:alpha val="43137"/>
                    </a:srgbClr>
                  </a:outerShdw>
                </a:effectLst>
              </a:rPr>
              <a:t>X</a:t>
            </a:r>
            <a:r>
              <a:rPr lang="da-DK" sz="2400" dirty="0"/>
              <a:t> i kalenderen fredag d. 12. juni til årets hyggeligste sommerfest for tillidsvalgte. </a:t>
            </a:r>
          </a:p>
          <a:p>
            <a:endParaRPr lang="da-DK" sz="2400" dirty="0"/>
          </a:p>
          <a:p>
            <a:r>
              <a:rPr lang="da-DK" sz="2400" dirty="0"/>
              <a:t>Vi serverer snacks, øl, vin og vand. </a:t>
            </a:r>
          </a:p>
          <a:p>
            <a:br>
              <a:rPr lang="da-DK" sz="2400" dirty="0"/>
            </a:br>
            <a:r>
              <a:rPr lang="da-DK" sz="2400" dirty="0"/>
              <a:t>Pølsevognen kommer forbi mellem kl. 18 og 20 </a:t>
            </a:r>
          </a:p>
          <a:p>
            <a:r>
              <a:rPr lang="da-DK" sz="2400" dirty="0"/>
              <a:t>Tilmeld dig, din suppleant og din AMR her: </a:t>
            </a:r>
            <a:r>
              <a:rPr lang="da-DK" sz="2400" dirty="0">
                <a:hlinkClick r:id="rId4"/>
              </a:rPr>
              <a:t>https://www.foa.dk/afdelinger/lfs/arrangementer-medlemmer/sommerfest</a:t>
            </a:r>
            <a:r>
              <a:rPr lang="da-DK" sz="2400" dirty="0"/>
              <a:t> </a:t>
            </a:r>
          </a:p>
          <a:p>
            <a:endParaRPr lang="da-DK" sz="2400" dirty="0"/>
          </a:p>
        </p:txBody>
      </p:sp>
      <p:pic>
        <p:nvPicPr>
          <p:cNvPr id="6" name="Billede 5" descr="Et billede, der indeholder tekst, juletræ, plakat, bygning&#10;&#10;AI-genereret indhold kan være ukorrekt.">
            <a:extLst>
              <a:ext uri="{FF2B5EF4-FFF2-40B4-BE49-F238E27FC236}">
                <a16:creationId xmlns:a16="http://schemas.microsoft.com/office/drawing/2014/main" id="{35D51C39-6DEA-3E4A-DF66-255E2887C6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53" y="-6139"/>
            <a:ext cx="12260708" cy="6864139"/>
          </a:xfrm>
          <a:prstGeom prst="rect">
            <a:avLst/>
          </a:prstGeom>
        </p:spPr>
      </p:pic>
    </p:spTree>
    <p:extLst>
      <p:ext uri="{BB962C8B-B14F-4D97-AF65-F5344CB8AC3E}">
        <p14:creationId xmlns:p14="http://schemas.microsoft.com/office/powerpoint/2010/main" val="2641534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26C08-ACD9-ED36-F99A-B59D3CBA8064}"/>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8A8E35F5-F3F1-CB57-AF87-66798E237440}"/>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8" b="152"/>
          <a:stretch/>
        </p:blipFill>
        <p:spPr>
          <a:xfrm>
            <a:off x="10075632" y="96547"/>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4B448A3A-1D57-C573-4352-4EFB2BB28864}"/>
              </a:ext>
            </a:extLst>
          </p:cNvPr>
          <p:cNvSpPr txBox="1">
            <a:spLocks/>
          </p:cNvSpPr>
          <p:nvPr/>
        </p:nvSpPr>
        <p:spPr>
          <a:xfrm>
            <a:off x="456919" y="526307"/>
            <a:ext cx="1026038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da-DK" sz="4400" dirty="0">
              <a:solidFill>
                <a:srgbClr val="000000"/>
              </a:solidFill>
              <a:effectLst/>
              <a:ea typeface="Calibri" panose="020F0502020204030204" pitchFamily="34" charset="0"/>
              <a:cs typeface="Arial" panose="020B0604020202020204" pitchFamily="34" charset="0"/>
            </a:endParaRPr>
          </a:p>
        </p:txBody>
      </p:sp>
      <p:sp>
        <p:nvSpPr>
          <p:cNvPr id="14" name="Pladsholder til indhold 2">
            <a:extLst>
              <a:ext uri="{FF2B5EF4-FFF2-40B4-BE49-F238E27FC236}">
                <a16:creationId xmlns:a16="http://schemas.microsoft.com/office/drawing/2014/main" id="{D5F98A5E-D657-B842-50D0-848BA5BA606E}"/>
              </a:ext>
            </a:extLst>
          </p:cNvPr>
          <p:cNvSpPr txBox="1">
            <a:spLocks/>
          </p:cNvSpPr>
          <p:nvPr/>
        </p:nvSpPr>
        <p:spPr>
          <a:xfrm>
            <a:off x="309283" y="1517074"/>
            <a:ext cx="10408024" cy="493751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buNone/>
            </a:pPr>
            <a:endParaRPr kumimoji="0" lang="da-DK"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 name="Pladsholder til sidefod 1">
            <a:extLst>
              <a:ext uri="{FF2B5EF4-FFF2-40B4-BE49-F238E27FC236}">
                <a16:creationId xmlns:a16="http://schemas.microsoft.com/office/drawing/2014/main" id="{AEB1BCBF-2FCF-ECEA-FE14-53B3D5D5CE13}"/>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
        <p:nvSpPr>
          <p:cNvPr id="9" name="Titel 1">
            <a:extLst>
              <a:ext uri="{FF2B5EF4-FFF2-40B4-BE49-F238E27FC236}">
                <a16:creationId xmlns:a16="http://schemas.microsoft.com/office/drawing/2014/main" id="{7CD64299-2E93-9C42-E16D-FDA929B32DBD}"/>
              </a:ext>
            </a:extLst>
          </p:cNvPr>
          <p:cNvSpPr txBox="1">
            <a:spLocks/>
          </p:cNvSpPr>
          <p:nvPr/>
        </p:nvSpPr>
        <p:spPr>
          <a:xfrm>
            <a:off x="667511" y="526307"/>
            <a:ext cx="9578837"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kumimoji="0" lang="da-DK" sz="4800" b="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a:rPr>
              <a:t>Arbejdsmiljøkonference tirsdag d. 27. oktober 2026</a:t>
            </a:r>
          </a:p>
        </p:txBody>
      </p:sp>
      <p:sp>
        <p:nvSpPr>
          <p:cNvPr id="3" name="Tekstfelt 2">
            <a:extLst>
              <a:ext uri="{FF2B5EF4-FFF2-40B4-BE49-F238E27FC236}">
                <a16:creationId xmlns:a16="http://schemas.microsoft.com/office/drawing/2014/main" id="{7710407B-90E7-0F86-8BE5-AF6D4C2C70ED}"/>
              </a:ext>
            </a:extLst>
          </p:cNvPr>
          <p:cNvSpPr txBox="1"/>
          <p:nvPr/>
        </p:nvSpPr>
        <p:spPr>
          <a:xfrm>
            <a:off x="950976" y="2167128"/>
            <a:ext cx="9674352" cy="3046988"/>
          </a:xfrm>
          <a:prstGeom prst="rect">
            <a:avLst/>
          </a:prstGeom>
          <a:noFill/>
        </p:spPr>
        <p:txBody>
          <a:bodyPr wrap="square" rtlCol="0">
            <a:spAutoFit/>
          </a:bodyPr>
          <a:lstStyle/>
          <a:p>
            <a:r>
              <a:rPr lang="da-DK" sz="2400" dirty="0"/>
              <a:t>Sæt </a:t>
            </a:r>
            <a:r>
              <a:rPr lang="da-DK" sz="2400" dirty="0">
                <a:effectLst>
                  <a:outerShdw blurRad="38100" dist="38100" dir="2700000" algn="tl">
                    <a:srgbClr val="000000">
                      <a:alpha val="43137"/>
                    </a:srgbClr>
                  </a:outerShdw>
                </a:effectLst>
              </a:rPr>
              <a:t>X</a:t>
            </a:r>
            <a:r>
              <a:rPr lang="da-DK" sz="2400" dirty="0"/>
              <a:t> i kalenderen tirsdag d. 27. oktober 2026 til arbejdsmiljøkonference For </a:t>
            </a:r>
            <a:r>
              <a:rPr lang="da-DK" sz="2400" dirty="0" err="1"/>
              <a:t>TR’er</a:t>
            </a:r>
            <a:r>
              <a:rPr lang="da-DK" sz="2400" dirty="0"/>
              <a:t>, ledere og </a:t>
            </a:r>
            <a:r>
              <a:rPr lang="da-DK" sz="2400" dirty="0" err="1"/>
              <a:t>AMR’er</a:t>
            </a:r>
            <a:r>
              <a:rPr lang="da-DK" sz="2400" dirty="0"/>
              <a:t>.</a:t>
            </a:r>
          </a:p>
          <a:p>
            <a:endParaRPr lang="da-DK" sz="2400" dirty="0"/>
          </a:p>
          <a:p>
            <a:r>
              <a:rPr lang="da-DK" sz="2400" dirty="0"/>
              <a:t>Konferencen afholdes i Nørrebrohallen. </a:t>
            </a:r>
          </a:p>
          <a:p>
            <a:endParaRPr lang="da-DK" sz="2400" dirty="0"/>
          </a:p>
          <a:p>
            <a:r>
              <a:rPr lang="da-DK" sz="2400" dirty="0"/>
              <a:t>Temaerne er: Høje følelsesmæssige krav, indflydelse og ledelse.</a:t>
            </a:r>
          </a:p>
          <a:p>
            <a:r>
              <a:rPr lang="da-DK" sz="2400" dirty="0"/>
              <a:t>Programmet er under udarbejdelse, og I får mere information år vi nærmer os. </a:t>
            </a:r>
          </a:p>
        </p:txBody>
      </p:sp>
      <p:pic>
        <p:nvPicPr>
          <p:cNvPr id="2050" name="Picture 2" descr="Kryds vektorer – Download gratis vektorer i høj kvalitet fra Freepik |  Freepik">
            <a:extLst>
              <a:ext uri="{FF2B5EF4-FFF2-40B4-BE49-F238E27FC236}">
                <a16:creationId xmlns:a16="http://schemas.microsoft.com/office/drawing/2014/main" id="{93B182B1-F54D-6983-97F6-FCA4AD7471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30" t="50000" b="14515"/>
          <a:stretch>
            <a:fillRect/>
          </a:stretch>
        </p:blipFill>
        <p:spPr bwMode="auto">
          <a:xfrm>
            <a:off x="5575610" y="5214116"/>
            <a:ext cx="6616390" cy="142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949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378A2-C4C3-C979-C1C2-E4DD3A7C6390}"/>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903ADDC1-7C1A-91B3-85A1-22F63F4484A9}"/>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C778CD8C-A13D-1E3B-0962-D0DE80A359DD}"/>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0E7EB15A-C1B6-52F5-F7BF-14BEBE657A36}"/>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Kl.09.00 – 09.05 Velkomst og tjek ind</a:t>
            </a:r>
          </a:p>
          <a:p>
            <a:r>
              <a:rPr lang="da-DK" dirty="0"/>
              <a:t>Kl.09.05 – 10.00 Status på OK26 </a:t>
            </a:r>
          </a:p>
          <a:p>
            <a:r>
              <a:rPr lang="da-DK" dirty="0"/>
              <a:t>Kl.10.00 – 10.15 Pause </a:t>
            </a:r>
          </a:p>
          <a:p>
            <a:r>
              <a:rPr lang="da-DK" dirty="0"/>
              <a:t>Kl.10.15 – 10.30 Meddelelser </a:t>
            </a:r>
          </a:p>
          <a:p>
            <a:r>
              <a:rPr lang="da-DK" b="1" dirty="0">
                <a:effectLst>
                  <a:outerShdw blurRad="38100" dist="38100" dir="2700000" algn="tl">
                    <a:srgbClr val="000000">
                      <a:alpha val="43137"/>
                    </a:srgbClr>
                  </a:outerShdw>
                </a:effectLst>
              </a:rPr>
              <a:t>Kl.10.30 – 12.00 Bisiddertema inklusiv pause </a:t>
            </a:r>
          </a:p>
          <a:p>
            <a:r>
              <a:rPr lang="da-DK" dirty="0"/>
              <a:t>Kl.12.00 – 12.45 Frokost </a:t>
            </a:r>
          </a:p>
          <a:p>
            <a:r>
              <a:rPr lang="da-DK" dirty="0"/>
              <a:t>Kl.12.45 – 13.45 Bisiddertema fortsat </a:t>
            </a:r>
          </a:p>
          <a:p>
            <a:r>
              <a:rPr lang="da-DK" dirty="0"/>
              <a:t>Kl.13.45 – 14.00 Pause </a:t>
            </a:r>
          </a:p>
          <a:p>
            <a:r>
              <a:rPr lang="da-DK" dirty="0"/>
              <a:t>Kl.14.00 – 15.00 Indflydelsesveje i LFS v. Martin  </a:t>
            </a:r>
          </a:p>
        </p:txBody>
      </p:sp>
      <p:sp>
        <p:nvSpPr>
          <p:cNvPr id="2" name="Pladsholder til sidefod 1">
            <a:extLst>
              <a:ext uri="{FF2B5EF4-FFF2-40B4-BE49-F238E27FC236}">
                <a16:creationId xmlns:a16="http://schemas.microsoft.com/office/drawing/2014/main" id="{16267DF9-489B-7079-E6E6-FE73490D4FFA}"/>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3003205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8E3F05-EA99-4F3A-B62F-C9D511623AFC}"/>
              </a:ext>
            </a:extLst>
          </p:cNvPr>
          <p:cNvSpPr>
            <a:spLocks noGrp="1"/>
          </p:cNvSpPr>
          <p:nvPr>
            <p:ph type="ctrTitle"/>
          </p:nvPr>
        </p:nvSpPr>
        <p:spPr>
          <a:xfrm>
            <a:off x="1085088" y="2055051"/>
            <a:ext cx="9144000" cy="2387600"/>
          </a:xfrm>
        </p:spPr>
        <p:txBody>
          <a:bodyPr>
            <a:normAutofit fontScale="90000"/>
          </a:bodyPr>
          <a:lstStyle/>
          <a:p>
            <a:br>
              <a:rPr lang="da-DK" sz="9600" dirty="0"/>
            </a:br>
            <a:br>
              <a:rPr lang="da-DK" sz="9600" dirty="0"/>
            </a:br>
            <a:r>
              <a:rPr lang="da-DK" sz="9600" b="1" dirty="0">
                <a:effectLst>
                  <a:outerShdw blurRad="38100" dist="38100" dir="2700000" algn="tl">
                    <a:srgbClr val="000000">
                      <a:alpha val="43137"/>
                    </a:srgbClr>
                  </a:outerShdw>
                </a:effectLst>
              </a:rPr>
              <a:t>BISIDDER</a:t>
            </a:r>
            <a:br>
              <a:rPr lang="da-DK" sz="9600" dirty="0"/>
            </a:br>
            <a:r>
              <a:rPr lang="da-DK" dirty="0"/>
              <a:t>	</a:t>
            </a:r>
            <a:br>
              <a:rPr lang="da-DK" dirty="0"/>
            </a:br>
            <a:r>
              <a:rPr lang="da-DK" dirty="0"/>
              <a:t>-rollen som den gode bisidder</a:t>
            </a:r>
            <a:br>
              <a:rPr lang="da-DK" dirty="0"/>
            </a:br>
            <a:endParaRPr lang="da-DK" dirty="0"/>
          </a:p>
        </p:txBody>
      </p:sp>
      <p:pic>
        <p:nvPicPr>
          <p:cNvPr id="4" name="Billede 3">
            <a:extLst>
              <a:ext uri="{FF2B5EF4-FFF2-40B4-BE49-F238E27FC236}">
                <a16:creationId xmlns:a16="http://schemas.microsoft.com/office/drawing/2014/main" id="{3CF91D3B-6C31-4347-814F-C97C2717D3A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17626" y="131529"/>
            <a:ext cx="1660071" cy="1660071"/>
          </a:xfrm>
          <a:prstGeom prst="rect">
            <a:avLst/>
          </a:prstGeom>
        </p:spPr>
      </p:pic>
      <p:sp>
        <p:nvSpPr>
          <p:cNvPr id="5" name="Titel 1">
            <a:extLst>
              <a:ext uri="{FF2B5EF4-FFF2-40B4-BE49-F238E27FC236}">
                <a16:creationId xmlns:a16="http://schemas.microsoft.com/office/drawing/2014/main" id="{038E3F05-EA99-4F3A-B62F-C9D511623AFC}"/>
              </a:ext>
            </a:extLst>
          </p:cNvPr>
          <p:cNvSpPr txBox="1">
            <a:spLocks/>
          </p:cNvSpPr>
          <p:nvPr/>
        </p:nvSpPr>
        <p:spPr>
          <a:xfrm>
            <a:off x="512434" y="3681551"/>
            <a:ext cx="9144000" cy="251392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da-DK" dirty="0"/>
          </a:p>
        </p:txBody>
      </p:sp>
      <p:pic>
        <p:nvPicPr>
          <p:cNvPr id="6" name="Picture 2" descr="en linje tegning af to siddende Stock-vektor (royaltyfri) 741970048 |  Shutterstock">
            <a:extLst>
              <a:ext uri="{FF2B5EF4-FFF2-40B4-BE49-F238E27FC236}">
                <a16:creationId xmlns:a16="http://schemas.microsoft.com/office/drawing/2014/main" id="{92072277-0892-7F64-4A51-31E80E629C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476"/>
          <a:stretch/>
        </p:blipFill>
        <p:spPr bwMode="auto">
          <a:xfrm>
            <a:off x="3175434" y="3722000"/>
            <a:ext cx="4695825" cy="2513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114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17BB851-07BF-4671-AFD0-7DE5FC6436B9}"/>
              </a:ext>
            </a:extLst>
          </p:cNvPr>
          <p:cNvSpPr>
            <a:spLocks noGrp="1"/>
          </p:cNvSpPr>
          <p:nvPr>
            <p:ph type="title"/>
          </p:nvPr>
        </p:nvSpPr>
        <p:spPr>
          <a:xfrm>
            <a:off x="567656" y="850551"/>
            <a:ext cx="6268770" cy="1536192"/>
          </a:xfrm>
        </p:spPr>
        <p:txBody>
          <a:bodyPr anchor="b">
            <a:normAutofit/>
          </a:bodyPr>
          <a:lstStyle/>
          <a:p>
            <a:r>
              <a:rPr lang="da-DK" sz="5200" b="1" dirty="0">
                <a:effectLst>
                  <a:outerShdw blurRad="38100" dist="38100" dir="2700000" algn="tl">
                    <a:srgbClr val="000000">
                      <a:alpha val="43137"/>
                    </a:srgbClr>
                  </a:outerShdw>
                </a:effectLst>
              </a:rPr>
              <a:t>Hvornår skal I være bisidder?	</a:t>
            </a:r>
          </a:p>
        </p:txBody>
      </p:sp>
      <p:sp>
        <p:nvSpPr>
          <p:cNvPr id="11" name="Rectangle 10">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CCF66FFB-9EAC-45D4-9D85-8CA5163A8DAD}"/>
              </a:ext>
            </a:extLst>
          </p:cNvPr>
          <p:cNvSpPr>
            <a:spLocks noGrp="1"/>
          </p:cNvSpPr>
          <p:nvPr>
            <p:ph idx="1"/>
          </p:nvPr>
        </p:nvSpPr>
        <p:spPr>
          <a:xfrm>
            <a:off x="612648" y="3355848"/>
            <a:ext cx="7661558" cy="2825496"/>
          </a:xfrm>
        </p:spPr>
        <p:txBody>
          <a:bodyPr>
            <a:normAutofit/>
          </a:bodyPr>
          <a:lstStyle/>
          <a:p>
            <a:r>
              <a:rPr lang="da-DK" sz="2200" dirty="0"/>
              <a:t>Når en kollega, som er medlem af LFS kontakter jer </a:t>
            </a:r>
          </a:p>
          <a:p>
            <a:r>
              <a:rPr lang="da-DK" sz="2200" dirty="0"/>
              <a:t>Hvis en anden TR i klyngen/netværket ikke kan</a:t>
            </a:r>
          </a:p>
          <a:p>
            <a:r>
              <a:rPr lang="da-DK" sz="2200" dirty="0"/>
              <a:t>Hvis en FTR kontakter jer</a:t>
            </a:r>
          </a:p>
          <a:p>
            <a:r>
              <a:rPr lang="da-DK" sz="2200" dirty="0"/>
              <a:t>Ved formelle samtaler</a:t>
            </a:r>
          </a:p>
          <a:p>
            <a:r>
              <a:rPr lang="da-DK" sz="2400" b="1" dirty="0"/>
              <a:t>OBS: En bisidder fra LFS er den lokale TR </a:t>
            </a:r>
          </a:p>
          <a:p>
            <a:endParaRPr lang="da-DK" sz="2200" dirty="0"/>
          </a:p>
          <a:p>
            <a:endParaRPr lang="da-DK" sz="2200" dirty="0"/>
          </a:p>
          <a:p>
            <a:pPr marL="0" indent="0">
              <a:buNone/>
            </a:pPr>
            <a:endParaRPr lang="da-DK" sz="2200" dirty="0"/>
          </a:p>
          <a:p>
            <a:endParaRPr lang="da-DK" sz="2200" dirty="0"/>
          </a:p>
        </p:txBody>
      </p:sp>
      <p:pic>
        <p:nvPicPr>
          <p:cNvPr id="4" name="Billede 3">
            <a:extLst>
              <a:ext uri="{FF2B5EF4-FFF2-40B4-BE49-F238E27FC236}">
                <a16:creationId xmlns:a16="http://schemas.microsoft.com/office/drawing/2014/main" id="{4E5DB18A-F6F0-4040-9634-6ED0DA48F31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59442" y="339707"/>
            <a:ext cx="1878534" cy="1878534"/>
          </a:xfrm>
          <a:prstGeom prst="rect">
            <a:avLst/>
          </a:prstGeom>
        </p:spPr>
      </p:pic>
      <p:pic>
        <p:nvPicPr>
          <p:cNvPr id="3074" name="Picture 2" descr="Bisidder - Sjældne Diagnoser">
            <a:extLst>
              <a:ext uri="{FF2B5EF4-FFF2-40B4-BE49-F238E27FC236}">
                <a16:creationId xmlns:a16="http://schemas.microsoft.com/office/drawing/2014/main" id="{F92DB50F-6AC5-BD83-630B-13F51AC4718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21"/>
          <a:stretch>
            <a:fillRect/>
          </a:stretch>
        </p:blipFill>
        <p:spPr bwMode="auto">
          <a:xfrm>
            <a:off x="7348654" y="3434577"/>
            <a:ext cx="4843346" cy="2921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450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5EF17487-C386-4F99-B5EB-4FD3DF423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el 1">
            <a:extLst>
              <a:ext uri="{FF2B5EF4-FFF2-40B4-BE49-F238E27FC236}">
                <a16:creationId xmlns:a16="http://schemas.microsoft.com/office/drawing/2014/main" id="{D9649D7D-BAC3-17A9-B097-2A172CF29DEA}"/>
              </a:ext>
            </a:extLst>
          </p:cNvPr>
          <p:cNvSpPr>
            <a:spLocks noGrp="1"/>
          </p:cNvSpPr>
          <p:nvPr>
            <p:ph type="title"/>
          </p:nvPr>
        </p:nvSpPr>
        <p:spPr>
          <a:xfrm>
            <a:off x="1246824" y="643466"/>
            <a:ext cx="6437831" cy="2293697"/>
          </a:xfrm>
        </p:spPr>
        <p:txBody>
          <a:bodyPr>
            <a:normAutofit fontScale="90000"/>
          </a:bodyPr>
          <a:lstStyle/>
          <a:p>
            <a:br>
              <a:rPr lang="da-DK" sz="1800" b="1">
                <a:effectLst>
                  <a:outerShdw blurRad="38100" dist="38100" dir="2700000" algn="tl">
                    <a:srgbClr val="000000">
                      <a:alpha val="43137"/>
                    </a:srgbClr>
                  </a:outerShdw>
                </a:effectLst>
              </a:rPr>
            </a:br>
            <a:br>
              <a:rPr lang="da-DK" sz="1800" b="1">
                <a:effectLst>
                  <a:outerShdw blurRad="38100" dist="38100" dir="2700000" algn="tl">
                    <a:srgbClr val="000000">
                      <a:alpha val="43137"/>
                    </a:srgbClr>
                  </a:outerShdw>
                </a:effectLst>
              </a:rPr>
            </a:br>
            <a:br>
              <a:rPr lang="da-DK" sz="1800" b="1">
                <a:effectLst>
                  <a:outerShdw blurRad="38100" dist="38100" dir="2700000" algn="tl">
                    <a:srgbClr val="000000">
                      <a:alpha val="43137"/>
                    </a:srgbClr>
                  </a:outerShdw>
                </a:effectLst>
              </a:rPr>
            </a:br>
            <a:br>
              <a:rPr lang="da-DK" sz="4800" b="1">
                <a:effectLst>
                  <a:outerShdw blurRad="38100" dist="38100" dir="2700000" algn="tl">
                    <a:srgbClr val="000000">
                      <a:alpha val="43137"/>
                    </a:srgbClr>
                  </a:outerShdw>
                </a:effectLst>
              </a:rPr>
            </a:br>
            <a:br>
              <a:rPr lang="da-DK" sz="4800" b="1">
                <a:effectLst>
                  <a:outerShdw blurRad="38100" dist="38100" dir="2700000" algn="tl">
                    <a:srgbClr val="000000">
                      <a:alpha val="43137"/>
                    </a:srgbClr>
                  </a:outerShdw>
                </a:effectLst>
              </a:rPr>
            </a:br>
            <a:br>
              <a:rPr lang="da-DK" sz="4800" b="1">
                <a:effectLst>
                  <a:outerShdw blurRad="38100" dist="38100" dir="2700000" algn="tl">
                    <a:srgbClr val="000000">
                      <a:alpha val="43137"/>
                    </a:srgbClr>
                  </a:outerShdw>
                </a:effectLst>
              </a:rPr>
            </a:br>
            <a:r>
              <a:rPr lang="da-DK" sz="6700" b="1">
                <a:effectLst>
                  <a:outerShdw blurRad="38100" dist="38100" dir="2700000" algn="tl">
                    <a:srgbClr val="000000">
                      <a:alpha val="43137"/>
                    </a:srgbClr>
                  </a:outerShdw>
                </a:effectLst>
              </a:rPr>
              <a:t>Hvad er din rolle som bisidder?</a:t>
            </a:r>
            <a:br>
              <a:rPr lang="da-DK" sz="6700" b="1">
                <a:effectLst>
                  <a:outerShdw blurRad="38100" dist="38100" dir="2700000" algn="tl">
                    <a:srgbClr val="000000">
                      <a:alpha val="43137"/>
                    </a:srgbClr>
                  </a:outerShdw>
                </a:effectLst>
              </a:rPr>
            </a:br>
            <a:br>
              <a:rPr lang="da-DK" sz="6700" b="1">
                <a:effectLst>
                  <a:outerShdw blurRad="38100" dist="38100" dir="2700000" algn="tl">
                    <a:srgbClr val="000000">
                      <a:alpha val="43137"/>
                    </a:srgbClr>
                  </a:outerShdw>
                </a:effectLst>
              </a:rPr>
            </a:br>
            <a:br>
              <a:rPr lang="da-DK" sz="1800"/>
            </a:br>
            <a:endParaRPr lang="da-DK" sz="1800" dirty="0"/>
          </a:p>
        </p:txBody>
      </p:sp>
      <p:sp>
        <p:nvSpPr>
          <p:cNvPr id="3" name="Pladsholder til indhold 2">
            <a:extLst>
              <a:ext uri="{FF2B5EF4-FFF2-40B4-BE49-F238E27FC236}">
                <a16:creationId xmlns:a16="http://schemas.microsoft.com/office/drawing/2014/main" id="{1A60ACE4-E720-B1E4-BAE3-F096CDD00957}"/>
              </a:ext>
            </a:extLst>
          </p:cNvPr>
          <p:cNvSpPr>
            <a:spLocks noGrp="1"/>
          </p:cNvSpPr>
          <p:nvPr>
            <p:ph idx="1"/>
          </p:nvPr>
        </p:nvSpPr>
        <p:spPr>
          <a:xfrm>
            <a:off x="1246823" y="2623381"/>
            <a:ext cx="6557903" cy="3553581"/>
          </a:xfrm>
        </p:spPr>
        <p:txBody>
          <a:bodyPr>
            <a:normAutofit/>
          </a:bodyPr>
          <a:lstStyle/>
          <a:p>
            <a:endParaRPr lang="da-DK" sz="2000" dirty="0"/>
          </a:p>
          <a:p>
            <a:endParaRPr lang="da-DK" sz="2000" dirty="0"/>
          </a:p>
          <a:p>
            <a:pPr marL="0" indent="0">
              <a:buNone/>
            </a:pPr>
            <a:r>
              <a:rPr lang="da-DK" sz="2000" dirty="0"/>
              <a:t>- </a:t>
            </a:r>
            <a:r>
              <a:rPr lang="da-DK" sz="2000" b="1" dirty="0">
                <a:effectLst>
                  <a:outerShdw blurRad="38100" dist="38100" dir="2700000" algn="tl">
                    <a:srgbClr val="000000">
                      <a:alpha val="43137"/>
                    </a:srgbClr>
                  </a:outerShdw>
                </a:effectLst>
              </a:rPr>
              <a:t>Før, under og efter en samtale</a:t>
            </a:r>
          </a:p>
          <a:p>
            <a:endParaRPr lang="da-DK" sz="2000" dirty="0"/>
          </a:p>
          <a:p>
            <a:pPr marL="0" indent="0">
              <a:buNone/>
            </a:pPr>
            <a:r>
              <a:rPr lang="da-DK" sz="2000" dirty="0"/>
              <a:t>							</a:t>
            </a:r>
          </a:p>
          <a:p>
            <a:pPr marL="0" indent="0">
              <a:buNone/>
            </a:pPr>
            <a:r>
              <a:rPr lang="da-DK" sz="3200" dirty="0"/>
              <a:t>SUM VED BORDENE I 5 - 7 MIN</a:t>
            </a:r>
          </a:p>
          <a:p>
            <a:pPr marL="0" indent="0">
              <a:buNone/>
            </a:pPr>
            <a:endParaRPr lang="da-DK" sz="2000" dirty="0"/>
          </a:p>
        </p:txBody>
      </p:sp>
      <p:pic>
        <p:nvPicPr>
          <p:cNvPr id="7" name="Billede 6">
            <a:extLst>
              <a:ext uri="{FF2B5EF4-FFF2-40B4-BE49-F238E27FC236}">
                <a16:creationId xmlns:a16="http://schemas.microsoft.com/office/drawing/2014/main" id="{B2D2BB5C-5BB3-3D0D-D665-BF7DA421979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69817" y="351653"/>
            <a:ext cx="1944497" cy="1944497"/>
          </a:xfrm>
          <a:prstGeom prst="rect">
            <a:avLst/>
          </a:prstGeom>
        </p:spPr>
      </p:pic>
      <p:pic>
        <p:nvPicPr>
          <p:cNvPr id="2052" name="Picture 4" descr="Group of people discuss ideas">
            <a:extLst>
              <a:ext uri="{FF2B5EF4-FFF2-40B4-BE49-F238E27FC236}">
                <a16:creationId xmlns:a16="http://schemas.microsoft.com/office/drawing/2014/main" id="{BD77C6A9-63D2-E68A-D2F2-8F1E60A175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93" t="17482" r="5829" b="7187"/>
          <a:stretch/>
        </p:blipFill>
        <p:spPr bwMode="auto">
          <a:xfrm>
            <a:off x="7979229" y="3813048"/>
            <a:ext cx="3940628" cy="2468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019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17BB851-07BF-4671-AFD0-7DE5FC6436B9}"/>
              </a:ext>
            </a:extLst>
          </p:cNvPr>
          <p:cNvSpPr>
            <a:spLocks noGrp="1"/>
          </p:cNvSpPr>
          <p:nvPr>
            <p:ph type="title"/>
          </p:nvPr>
        </p:nvSpPr>
        <p:spPr>
          <a:xfrm>
            <a:off x="612647" y="1078991"/>
            <a:ext cx="9173609" cy="2741895"/>
          </a:xfrm>
        </p:spPr>
        <p:txBody>
          <a:bodyPr anchor="b">
            <a:normAutofit fontScale="90000"/>
          </a:bodyPr>
          <a:lstStyle/>
          <a:p>
            <a:pPr algn="ctr"/>
            <a:br>
              <a:rPr lang="da-DK" sz="6000" b="1" dirty="0"/>
            </a:br>
            <a:br>
              <a:rPr lang="da-DK" sz="6000" b="1" dirty="0"/>
            </a:br>
            <a:r>
              <a:rPr lang="da-DK" sz="6700" b="1" dirty="0"/>
              <a:t>Der er 3 typer af formelle samtaler</a:t>
            </a:r>
            <a:r>
              <a:rPr lang="da-DK" sz="6000" b="1" dirty="0"/>
              <a:t>	</a:t>
            </a:r>
          </a:p>
        </p:txBody>
      </p:sp>
      <p:sp>
        <p:nvSpPr>
          <p:cNvPr id="22" name="Rectangle 21">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CCF66FFB-9EAC-45D4-9D85-8CA5163A8DAD}"/>
              </a:ext>
            </a:extLst>
          </p:cNvPr>
          <p:cNvSpPr>
            <a:spLocks noGrp="1"/>
          </p:cNvSpPr>
          <p:nvPr>
            <p:ph idx="1"/>
          </p:nvPr>
        </p:nvSpPr>
        <p:spPr>
          <a:xfrm>
            <a:off x="4332514" y="4269932"/>
            <a:ext cx="2548904" cy="473913"/>
          </a:xfrm>
        </p:spPr>
        <p:txBody>
          <a:bodyPr>
            <a:normAutofit/>
          </a:bodyPr>
          <a:lstStyle/>
          <a:p>
            <a:pPr marL="0" indent="0">
              <a:buNone/>
            </a:pPr>
            <a:endParaRPr lang="da-DK" sz="2200"/>
          </a:p>
        </p:txBody>
      </p:sp>
      <p:pic>
        <p:nvPicPr>
          <p:cNvPr id="4" name="Billede 3" descr="Et billede, der indeholder Font/skrifttype, logo, symbol, tekst&#10;&#10;Automatisk genereret beskrivelse">
            <a:extLst>
              <a:ext uri="{FF2B5EF4-FFF2-40B4-BE49-F238E27FC236}">
                <a16:creationId xmlns:a16="http://schemas.microsoft.com/office/drawing/2014/main" id="{4E5DB18A-F6F0-4040-9634-6ED0DA48F31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895108" y="466852"/>
            <a:ext cx="1681434" cy="1681434"/>
          </a:xfrm>
          <a:prstGeom prst="rect">
            <a:avLst/>
          </a:prstGeom>
        </p:spPr>
      </p:pic>
      <p:pic>
        <p:nvPicPr>
          <p:cNvPr id="2050" name="Picture 2" descr="5,355 Three People Sketch Stock Vectors and Vector Art | Shutterstock">
            <a:extLst>
              <a:ext uri="{FF2B5EF4-FFF2-40B4-BE49-F238E27FC236}">
                <a16:creationId xmlns:a16="http://schemas.microsoft.com/office/drawing/2014/main" id="{4860E617-AD90-7BC0-70E4-826B24EAB2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71" t="11886" b="7626"/>
          <a:stretch>
            <a:fillRect/>
          </a:stretch>
        </p:blipFill>
        <p:spPr bwMode="auto">
          <a:xfrm>
            <a:off x="7629251" y="3820886"/>
            <a:ext cx="4338563" cy="2591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153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EDADD10-DD3A-449B-97BE-67117C86FBE1}"/>
              </a:ext>
            </a:extLst>
          </p:cNvPr>
          <p:cNvSpPr>
            <a:spLocks noGrp="1"/>
          </p:cNvSpPr>
          <p:nvPr>
            <p:ph type="title"/>
          </p:nvPr>
        </p:nvSpPr>
        <p:spPr>
          <a:xfrm>
            <a:off x="612648" y="1078992"/>
            <a:ext cx="8596666" cy="1536192"/>
          </a:xfrm>
        </p:spPr>
        <p:txBody>
          <a:bodyPr anchor="b">
            <a:normAutofit/>
          </a:bodyPr>
          <a:lstStyle/>
          <a:p>
            <a:pPr algn="ctr"/>
            <a:r>
              <a:rPr lang="da-DK" sz="6000" b="1" dirty="0">
                <a:effectLst>
                  <a:outerShdw blurRad="38100" dist="38100" dir="2700000" algn="tl">
                    <a:srgbClr val="000000">
                      <a:alpha val="43137"/>
                    </a:srgbClr>
                  </a:outerShdw>
                </a:effectLst>
              </a:rPr>
              <a:t>Sygefraværssamtale</a:t>
            </a:r>
            <a:r>
              <a:rPr lang="da-DK" sz="5200" b="1" dirty="0"/>
              <a:t> 	</a:t>
            </a:r>
          </a:p>
        </p:txBody>
      </p:sp>
      <p:sp>
        <p:nvSpPr>
          <p:cNvPr id="11" name="Rectangle 10">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80426931-0173-4E85-82A8-29B6A5E49B15}"/>
              </a:ext>
            </a:extLst>
          </p:cNvPr>
          <p:cNvSpPr>
            <a:spLocks noGrp="1"/>
          </p:cNvSpPr>
          <p:nvPr>
            <p:ph idx="1"/>
          </p:nvPr>
        </p:nvSpPr>
        <p:spPr>
          <a:xfrm>
            <a:off x="612648" y="3355848"/>
            <a:ext cx="6268770" cy="2825496"/>
          </a:xfrm>
        </p:spPr>
        <p:txBody>
          <a:bodyPr>
            <a:normAutofit/>
          </a:bodyPr>
          <a:lstStyle/>
          <a:p>
            <a:endParaRPr lang="da-DK" sz="2200"/>
          </a:p>
          <a:p>
            <a:endParaRPr lang="da-DK" sz="2200"/>
          </a:p>
        </p:txBody>
      </p:sp>
      <p:pic>
        <p:nvPicPr>
          <p:cNvPr id="4" name="Billede 3">
            <a:extLst>
              <a:ext uri="{FF2B5EF4-FFF2-40B4-BE49-F238E27FC236}">
                <a16:creationId xmlns:a16="http://schemas.microsoft.com/office/drawing/2014/main" id="{CF020A34-50A5-49A9-8EFA-3B7C271D20E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51570" y="238252"/>
            <a:ext cx="2032581" cy="2032581"/>
          </a:xfrm>
          <a:prstGeom prst="rect">
            <a:avLst/>
          </a:prstGeom>
        </p:spPr>
      </p:pic>
      <p:pic>
        <p:nvPicPr>
          <p:cNvPr id="5" name="Picture 2" descr="5,355 Three People Sketch Stock Vectors and Vector Art | Shutterstock">
            <a:extLst>
              <a:ext uri="{FF2B5EF4-FFF2-40B4-BE49-F238E27FC236}">
                <a16:creationId xmlns:a16="http://schemas.microsoft.com/office/drawing/2014/main" id="{209B6AAD-B635-B7B7-D002-E74427A2B2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71" t="11886" b="7626"/>
          <a:stretch>
            <a:fillRect/>
          </a:stretch>
        </p:blipFill>
        <p:spPr bwMode="auto">
          <a:xfrm>
            <a:off x="7629251" y="3820886"/>
            <a:ext cx="4338563" cy="2591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47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EDADD10-DD3A-449B-97BE-67117C86FBE1}"/>
              </a:ext>
            </a:extLst>
          </p:cNvPr>
          <p:cNvSpPr>
            <a:spLocks noGrp="1"/>
          </p:cNvSpPr>
          <p:nvPr>
            <p:ph type="title"/>
          </p:nvPr>
        </p:nvSpPr>
        <p:spPr>
          <a:xfrm>
            <a:off x="612647" y="1078992"/>
            <a:ext cx="8433381" cy="1536192"/>
          </a:xfrm>
        </p:spPr>
        <p:txBody>
          <a:bodyPr anchor="b">
            <a:normAutofit/>
          </a:bodyPr>
          <a:lstStyle/>
          <a:p>
            <a:pPr algn="ctr"/>
            <a:r>
              <a:rPr lang="da-DK" sz="6000" b="1" dirty="0">
                <a:effectLst>
                  <a:outerShdw blurRad="38100" dist="38100" dir="2700000" algn="tl">
                    <a:srgbClr val="000000">
                      <a:alpha val="43137"/>
                    </a:srgbClr>
                  </a:outerShdw>
                </a:effectLst>
              </a:rPr>
              <a:t>Rundbordssamtale</a:t>
            </a:r>
            <a:r>
              <a:rPr lang="da-DK" sz="6000" b="1" dirty="0"/>
              <a:t> 	</a:t>
            </a:r>
          </a:p>
        </p:txBody>
      </p:sp>
      <p:sp>
        <p:nvSpPr>
          <p:cNvPr id="11" name="Rectangle 10">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80426931-0173-4E85-82A8-29B6A5E49B15}"/>
              </a:ext>
            </a:extLst>
          </p:cNvPr>
          <p:cNvSpPr>
            <a:spLocks noGrp="1"/>
          </p:cNvSpPr>
          <p:nvPr>
            <p:ph idx="1"/>
          </p:nvPr>
        </p:nvSpPr>
        <p:spPr>
          <a:xfrm>
            <a:off x="612648" y="3355848"/>
            <a:ext cx="6268770" cy="2825496"/>
          </a:xfrm>
        </p:spPr>
        <p:txBody>
          <a:bodyPr>
            <a:normAutofit/>
          </a:bodyPr>
          <a:lstStyle/>
          <a:p>
            <a:endParaRPr lang="da-DK" sz="2200"/>
          </a:p>
          <a:p>
            <a:endParaRPr lang="da-DK" sz="2200"/>
          </a:p>
        </p:txBody>
      </p:sp>
      <p:pic>
        <p:nvPicPr>
          <p:cNvPr id="4" name="Billede 3">
            <a:extLst>
              <a:ext uri="{FF2B5EF4-FFF2-40B4-BE49-F238E27FC236}">
                <a16:creationId xmlns:a16="http://schemas.microsoft.com/office/drawing/2014/main" id="{CF020A34-50A5-49A9-8EFA-3B7C271D20E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01942" y="216481"/>
            <a:ext cx="1945495" cy="1945495"/>
          </a:xfrm>
          <a:prstGeom prst="rect">
            <a:avLst/>
          </a:prstGeom>
        </p:spPr>
      </p:pic>
      <p:pic>
        <p:nvPicPr>
          <p:cNvPr id="5122" name="Picture 2" descr="One Line Drawing Group Young People Stock Vector (Royalty Free) 709132399 |  Shutterstock">
            <a:extLst>
              <a:ext uri="{FF2B5EF4-FFF2-40B4-BE49-F238E27FC236}">
                <a16:creationId xmlns:a16="http://schemas.microsoft.com/office/drawing/2014/main" id="{8F6E1A74-90B4-5C19-DBC8-B4138FD81F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437" r="13774" b="9141"/>
          <a:stretch/>
        </p:blipFill>
        <p:spPr bwMode="auto">
          <a:xfrm>
            <a:off x="3747033" y="3447288"/>
            <a:ext cx="4974771" cy="264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751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2102260-85D6-4402-8D52-78B1A380E691}"/>
              </a:ext>
            </a:extLst>
          </p:cNvPr>
          <p:cNvSpPr>
            <a:spLocks noGrp="1"/>
          </p:cNvSpPr>
          <p:nvPr>
            <p:ph type="title"/>
          </p:nvPr>
        </p:nvSpPr>
        <p:spPr>
          <a:xfrm>
            <a:off x="612647" y="1078992"/>
            <a:ext cx="8172123" cy="1536192"/>
          </a:xfrm>
        </p:spPr>
        <p:txBody>
          <a:bodyPr anchor="b">
            <a:normAutofit/>
          </a:bodyPr>
          <a:lstStyle/>
          <a:p>
            <a:pPr algn="ctr"/>
            <a:r>
              <a:rPr lang="da-DK" sz="6000" b="1" dirty="0">
                <a:effectLst>
                  <a:outerShdw blurRad="38100" dist="38100" dir="2700000" algn="tl">
                    <a:srgbClr val="000000">
                      <a:alpha val="43137"/>
                    </a:srgbClr>
                  </a:outerShdw>
                </a:effectLst>
              </a:rPr>
              <a:t>Tjenstlig samtale</a:t>
            </a:r>
          </a:p>
        </p:txBody>
      </p:sp>
      <p:sp>
        <p:nvSpPr>
          <p:cNvPr id="11" name="Rectangle 10">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Billede 3">
            <a:extLst>
              <a:ext uri="{FF2B5EF4-FFF2-40B4-BE49-F238E27FC236}">
                <a16:creationId xmlns:a16="http://schemas.microsoft.com/office/drawing/2014/main" id="{53275418-CCC1-434A-83DD-1E332A6B032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81128" y="185746"/>
            <a:ext cx="1786491" cy="1786491"/>
          </a:xfrm>
          <a:prstGeom prst="rect">
            <a:avLst/>
          </a:prstGeom>
        </p:spPr>
      </p:pic>
      <p:pic>
        <p:nvPicPr>
          <p:cNvPr id="3" name="Picture 2" descr="5,355 Three People Sketch Stock Vectors and Vector Art | Shutterstock">
            <a:extLst>
              <a:ext uri="{FF2B5EF4-FFF2-40B4-BE49-F238E27FC236}">
                <a16:creationId xmlns:a16="http://schemas.microsoft.com/office/drawing/2014/main" id="{3F418558-8130-734E-FFE8-BB5501B2E9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71" t="11886" b="7626"/>
          <a:stretch>
            <a:fillRect/>
          </a:stretch>
        </p:blipFill>
        <p:spPr bwMode="auto">
          <a:xfrm>
            <a:off x="6612673" y="3213581"/>
            <a:ext cx="5355141" cy="3199167"/>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indhold 4">
            <a:extLst>
              <a:ext uri="{FF2B5EF4-FFF2-40B4-BE49-F238E27FC236}">
                <a16:creationId xmlns:a16="http://schemas.microsoft.com/office/drawing/2014/main" id="{2803D4A5-C76E-6C01-9C3D-07D1B473EDEE}"/>
              </a:ext>
            </a:extLst>
          </p:cNvPr>
          <p:cNvSpPr>
            <a:spLocks noGrp="1"/>
          </p:cNvSpPr>
          <p:nvPr>
            <p:ph idx="1"/>
          </p:nvPr>
        </p:nvSpPr>
        <p:spPr/>
        <p:txBody>
          <a:bodyPr/>
          <a:lstStyle/>
          <a:p>
            <a:endParaRPr lang="da-DK" dirty="0"/>
          </a:p>
        </p:txBody>
      </p:sp>
    </p:spTree>
    <p:extLst>
      <p:ext uri="{BB962C8B-B14F-4D97-AF65-F5344CB8AC3E}">
        <p14:creationId xmlns:p14="http://schemas.microsoft.com/office/powerpoint/2010/main" val="3792571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36D715-3A25-BBEF-C25F-52AF6A459B60}"/>
              </a:ext>
            </a:extLst>
          </p:cNvPr>
          <p:cNvSpPr>
            <a:spLocks noGrp="1"/>
          </p:cNvSpPr>
          <p:nvPr>
            <p:ph type="title"/>
          </p:nvPr>
        </p:nvSpPr>
        <p:spPr/>
        <p:txBody>
          <a:bodyPr/>
          <a:lstStyle/>
          <a:p>
            <a:r>
              <a:rPr lang="da-DK" b="1" dirty="0"/>
              <a:t>Fællestillidsrepræsentanter almen</a:t>
            </a:r>
          </a:p>
        </p:txBody>
      </p:sp>
      <p:sp>
        <p:nvSpPr>
          <p:cNvPr id="9" name="Tekstfelt 8">
            <a:extLst>
              <a:ext uri="{FF2B5EF4-FFF2-40B4-BE49-F238E27FC236}">
                <a16:creationId xmlns:a16="http://schemas.microsoft.com/office/drawing/2014/main" id="{377E9688-25CF-7E7F-32E1-72D31C48E18B}"/>
              </a:ext>
            </a:extLst>
          </p:cNvPr>
          <p:cNvSpPr txBox="1"/>
          <p:nvPr/>
        </p:nvSpPr>
        <p:spPr>
          <a:xfrm>
            <a:off x="3467423" y="3894322"/>
            <a:ext cx="2361745" cy="1323439"/>
          </a:xfrm>
          <a:prstGeom prst="rect">
            <a:avLst/>
          </a:prstGeom>
          <a:noFill/>
        </p:spPr>
        <p:txBody>
          <a:bodyPr wrap="square" rtlCol="0">
            <a:spAutoFit/>
          </a:bodyPr>
          <a:lstStyle/>
          <a:p>
            <a:endParaRPr lang="da-DK" sz="2000" dirty="0"/>
          </a:p>
          <a:p>
            <a:r>
              <a:rPr lang="da-DK" sz="2000" dirty="0"/>
              <a:t>Vibeke Jensen </a:t>
            </a:r>
            <a:r>
              <a:rPr lang="da-DK" sz="2000" dirty="0">
                <a:hlinkClick r:id="rId3"/>
              </a:rPr>
              <a:t>vibj@foa.dk</a:t>
            </a:r>
            <a:r>
              <a:rPr lang="da-DK" sz="2000" dirty="0"/>
              <a:t> </a:t>
            </a:r>
          </a:p>
          <a:p>
            <a:pPr marL="0" indent="0">
              <a:buNone/>
            </a:pPr>
            <a:r>
              <a:rPr lang="da-DK" sz="2000" dirty="0" err="1"/>
              <a:t>Tlf</a:t>
            </a:r>
            <a:r>
              <a:rPr lang="da-DK" sz="2000" dirty="0"/>
              <a:t>: 30660079</a:t>
            </a:r>
          </a:p>
        </p:txBody>
      </p:sp>
      <p:sp>
        <p:nvSpPr>
          <p:cNvPr id="10" name="Tekstfelt 9">
            <a:extLst>
              <a:ext uri="{FF2B5EF4-FFF2-40B4-BE49-F238E27FC236}">
                <a16:creationId xmlns:a16="http://schemas.microsoft.com/office/drawing/2014/main" id="{71137551-9676-2A7F-5059-94270E73D476}"/>
              </a:ext>
            </a:extLst>
          </p:cNvPr>
          <p:cNvSpPr txBox="1"/>
          <p:nvPr/>
        </p:nvSpPr>
        <p:spPr>
          <a:xfrm flipH="1">
            <a:off x="6114476" y="3873137"/>
            <a:ext cx="3430465" cy="1323439"/>
          </a:xfrm>
          <a:prstGeom prst="rect">
            <a:avLst/>
          </a:prstGeom>
          <a:noFill/>
        </p:spPr>
        <p:txBody>
          <a:bodyPr wrap="square" rtlCol="0">
            <a:spAutoFit/>
          </a:bodyPr>
          <a:lstStyle/>
          <a:p>
            <a:endParaRPr lang="da-DK" sz="2000" dirty="0"/>
          </a:p>
          <a:p>
            <a:r>
              <a:rPr lang="da-DK" sz="2000" dirty="0"/>
              <a:t>Nanna Mikkelsen</a:t>
            </a:r>
          </a:p>
          <a:p>
            <a:r>
              <a:rPr lang="da-DK" sz="2000" dirty="0">
                <a:hlinkClick r:id="rId4"/>
              </a:rPr>
              <a:t>nami@foa.dk</a:t>
            </a:r>
            <a:r>
              <a:rPr lang="da-DK" sz="2000" dirty="0">
                <a:hlinkClick r:id="rId5"/>
              </a:rPr>
              <a:t>  </a:t>
            </a:r>
            <a:endParaRPr lang="da-DK" sz="2000" dirty="0"/>
          </a:p>
          <a:p>
            <a:pPr marL="0" indent="0">
              <a:buNone/>
            </a:pPr>
            <a:r>
              <a:rPr lang="da-DK" sz="2000" dirty="0" err="1"/>
              <a:t>Tlf</a:t>
            </a:r>
            <a:r>
              <a:rPr lang="da-DK" sz="2000" dirty="0"/>
              <a:t>: 30785114</a:t>
            </a:r>
          </a:p>
        </p:txBody>
      </p:sp>
      <p:sp>
        <p:nvSpPr>
          <p:cNvPr id="12" name="Tekstfelt 11">
            <a:extLst>
              <a:ext uri="{FF2B5EF4-FFF2-40B4-BE49-F238E27FC236}">
                <a16:creationId xmlns:a16="http://schemas.microsoft.com/office/drawing/2014/main" id="{EE58A645-2F43-EEA8-CFE1-6CC62EE058DF}"/>
              </a:ext>
            </a:extLst>
          </p:cNvPr>
          <p:cNvSpPr txBox="1"/>
          <p:nvPr/>
        </p:nvSpPr>
        <p:spPr>
          <a:xfrm>
            <a:off x="557654" y="4179740"/>
            <a:ext cx="2857500" cy="1231106"/>
          </a:xfrm>
          <a:prstGeom prst="rect">
            <a:avLst/>
          </a:prstGeom>
          <a:noFill/>
        </p:spPr>
        <p:txBody>
          <a:bodyPr wrap="square" rtlCol="0">
            <a:spAutoFit/>
          </a:bodyPr>
          <a:lstStyle/>
          <a:p>
            <a:r>
              <a:rPr lang="da-DK" sz="2000" dirty="0"/>
              <a:t>Michala Toftager Bovien</a:t>
            </a:r>
          </a:p>
          <a:p>
            <a:r>
              <a:rPr lang="da-DK" sz="2000" dirty="0">
                <a:hlinkClick r:id="rId6"/>
              </a:rPr>
              <a:t>mitb@foa.dk</a:t>
            </a:r>
            <a:endParaRPr lang="da-DK" sz="2000" dirty="0"/>
          </a:p>
          <a:p>
            <a:r>
              <a:rPr lang="da-DK" sz="2000" dirty="0" err="1"/>
              <a:t>Tlf</a:t>
            </a:r>
            <a:r>
              <a:rPr lang="da-DK" sz="2000" dirty="0"/>
              <a:t>: 30785106</a:t>
            </a:r>
          </a:p>
          <a:p>
            <a:endParaRPr lang="da-DK" sz="1400" dirty="0"/>
          </a:p>
        </p:txBody>
      </p:sp>
      <p:sp>
        <p:nvSpPr>
          <p:cNvPr id="14" name="Tekstfelt 13">
            <a:extLst>
              <a:ext uri="{FF2B5EF4-FFF2-40B4-BE49-F238E27FC236}">
                <a16:creationId xmlns:a16="http://schemas.microsoft.com/office/drawing/2014/main" id="{A99F5755-E919-EEC0-CFD8-0E53CF0663AC}"/>
              </a:ext>
            </a:extLst>
          </p:cNvPr>
          <p:cNvSpPr txBox="1"/>
          <p:nvPr/>
        </p:nvSpPr>
        <p:spPr>
          <a:xfrm>
            <a:off x="8709247" y="4133574"/>
            <a:ext cx="3331846" cy="1015663"/>
          </a:xfrm>
          <a:prstGeom prst="rect">
            <a:avLst/>
          </a:prstGeom>
          <a:noFill/>
        </p:spPr>
        <p:txBody>
          <a:bodyPr wrap="square" rtlCol="0">
            <a:spAutoFit/>
          </a:bodyPr>
          <a:lstStyle/>
          <a:p>
            <a:r>
              <a:rPr lang="da-DK" sz="2000" dirty="0"/>
              <a:t>Maria Porse </a:t>
            </a:r>
          </a:p>
          <a:p>
            <a:r>
              <a:rPr lang="da-DK" sz="2000" dirty="0">
                <a:hlinkClick r:id="rId7"/>
              </a:rPr>
              <a:t>maria@foa.dk</a:t>
            </a:r>
            <a:endParaRPr lang="da-DK" sz="2000" dirty="0"/>
          </a:p>
          <a:p>
            <a:r>
              <a:rPr lang="da-DK" sz="2000" dirty="0" err="1"/>
              <a:t>Tlf</a:t>
            </a:r>
            <a:r>
              <a:rPr lang="da-DK" sz="2000" dirty="0"/>
              <a:t>: 30785110</a:t>
            </a:r>
          </a:p>
        </p:txBody>
      </p:sp>
      <p:pic>
        <p:nvPicPr>
          <p:cNvPr id="15" name="Billede 14">
            <a:extLst>
              <a:ext uri="{FF2B5EF4-FFF2-40B4-BE49-F238E27FC236}">
                <a16:creationId xmlns:a16="http://schemas.microsoft.com/office/drawing/2014/main" id="{90E1EF33-E3C8-50B0-047B-E9E7BA0D4C2E}"/>
              </a:ext>
            </a:extLst>
          </p:cNvPr>
          <p:cNvPicPr>
            <a:picLocks noChangeAspect="1"/>
          </p:cNvPicPr>
          <p:nvPr/>
        </p:nvPicPr>
        <p:blipFill rotWithShape="1">
          <a:blip r:embed="rId8">
            <a:alphaModFix/>
            <a:extLst>
              <a:ext uri="{28A0092B-C50C-407E-A947-70E740481C1C}">
                <a14:useLocalDpi xmlns:a14="http://schemas.microsoft.com/office/drawing/2010/main" val="0"/>
              </a:ext>
            </a:extLst>
          </a:blip>
          <a:srcRect r="-8" b="152"/>
          <a:stretch/>
        </p:blipFill>
        <p:spPr>
          <a:xfrm>
            <a:off x="9955731" y="197282"/>
            <a:ext cx="1495807" cy="1493405"/>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8" name="Tekstfelt 7">
            <a:extLst>
              <a:ext uri="{FF2B5EF4-FFF2-40B4-BE49-F238E27FC236}">
                <a16:creationId xmlns:a16="http://schemas.microsoft.com/office/drawing/2014/main" id="{B1943112-0014-805D-292F-0DAA49D4E4F3}"/>
              </a:ext>
            </a:extLst>
          </p:cNvPr>
          <p:cNvSpPr txBox="1"/>
          <p:nvPr/>
        </p:nvSpPr>
        <p:spPr>
          <a:xfrm>
            <a:off x="4401312" y="6459490"/>
            <a:ext cx="7790688" cy="276999"/>
          </a:xfrm>
          <a:prstGeom prst="rect">
            <a:avLst/>
          </a:prstGeom>
          <a:noFill/>
        </p:spPr>
        <p:txBody>
          <a:bodyPr wrap="square">
            <a:spAutoFit/>
          </a:bodyPr>
          <a:lstStyle/>
          <a:p>
            <a:r>
              <a:rPr lang="da-DK" sz="1200" dirty="0"/>
              <a:t>FOA-WIFI: Farfartil4</a:t>
            </a:r>
          </a:p>
        </p:txBody>
      </p:sp>
      <p:pic>
        <p:nvPicPr>
          <p:cNvPr id="3" name="Billede 2">
            <a:extLst>
              <a:ext uri="{FF2B5EF4-FFF2-40B4-BE49-F238E27FC236}">
                <a16:creationId xmlns:a16="http://schemas.microsoft.com/office/drawing/2014/main" id="{E1377CE7-14E4-FBF8-AE3C-6E57413FEEDA}"/>
              </a:ext>
            </a:extLst>
          </p:cNvPr>
          <p:cNvPicPr>
            <a:picLocks noChangeAspect="1"/>
          </p:cNvPicPr>
          <p:nvPr/>
        </p:nvPicPr>
        <p:blipFill>
          <a:blip r:embed="rId9"/>
          <a:srcRect l="20023" r="23973"/>
          <a:stretch/>
        </p:blipFill>
        <p:spPr>
          <a:xfrm>
            <a:off x="8696012" y="1707414"/>
            <a:ext cx="1619279" cy="2090803"/>
          </a:xfrm>
          <a:prstGeom prst="rect">
            <a:avLst/>
          </a:prstGeom>
        </p:spPr>
      </p:pic>
      <p:pic>
        <p:nvPicPr>
          <p:cNvPr id="1026" name="Picture 2">
            <a:extLst>
              <a:ext uri="{FF2B5EF4-FFF2-40B4-BE49-F238E27FC236}">
                <a16:creationId xmlns:a16="http://schemas.microsoft.com/office/drawing/2014/main" id="{5074DF9F-BAC7-CA19-AA49-1949F8ACEBF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2424" r="28981"/>
          <a:stretch/>
        </p:blipFill>
        <p:spPr bwMode="auto">
          <a:xfrm>
            <a:off x="6205728" y="1699040"/>
            <a:ext cx="1524000" cy="20908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C6318A0-9F96-5FF6-E5DB-1610A39030D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1774" t="8345" r="23197" b="-867"/>
          <a:stretch/>
        </p:blipFill>
        <p:spPr bwMode="auto">
          <a:xfrm>
            <a:off x="682018" y="1695415"/>
            <a:ext cx="1723643" cy="20768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5B7BB57-715D-2B7D-C473-7EA18BC0FAC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0046" r="25806"/>
          <a:stretch/>
        </p:blipFill>
        <p:spPr bwMode="auto">
          <a:xfrm>
            <a:off x="3500498" y="1707607"/>
            <a:ext cx="1723643" cy="2047875"/>
          </a:xfrm>
          <a:prstGeom prst="rect">
            <a:avLst/>
          </a:prstGeom>
          <a:noFill/>
          <a:extLst>
            <a:ext uri="{909E8E84-426E-40DD-AFC4-6F175D3DCCD1}">
              <a14:hiddenFill xmlns:a14="http://schemas.microsoft.com/office/drawing/2010/main">
                <a:solidFill>
                  <a:srgbClr val="FFFFFF"/>
                </a:solidFill>
              </a14:hiddenFill>
            </a:ext>
          </a:extLst>
        </p:spPr>
      </p:pic>
      <p:sp>
        <p:nvSpPr>
          <p:cNvPr id="4" name="Tekstfelt 3">
            <a:extLst>
              <a:ext uri="{FF2B5EF4-FFF2-40B4-BE49-F238E27FC236}">
                <a16:creationId xmlns:a16="http://schemas.microsoft.com/office/drawing/2014/main" id="{CB970B5E-1180-A299-A949-7B4139608C1F}"/>
              </a:ext>
            </a:extLst>
          </p:cNvPr>
          <p:cNvSpPr txBox="1"/>
          <p:nvPr/>
        </p:nvSpPr>
        <p:spPr>
          <a:xfrm>
            <a:off x="6096000" y="5183390"/>
            <a:ext cx="5538346" cy="1477328"/>
          </a:xfrm>
          <a:prstGeom prst="rect">
            <a:avLst/>
          </a:prstGeom>
          <a:noFill/>
          <a:ln>
            <a:solidFill>
              <a:schemeClr val="tx1"/>
            </a:solidFill>
          </a:ln>
        </p:spPr>
        <p:txBody>
          <a:bodyPr wrap="square" rtlCol="0">
            <a:spAutoFit/>
          </a:bodyPr>
          <a:lstStyle/>
          <a:p>
            <a:r>
              <a:rPr lang="da-DK" dirty="0">
                <a:effectLst>
                  <a:outerShdw blurRad="38100" dist="38100" dir="2700000" algn="tl">
                    <a:srgbClr val="000000">
                      <a:alpha val="43137"/>
                    </a:srgbClr>
                  </a:outerShdw>
                </a:effectLst>
              </a:rPr>
              <a:t>OBS: Kontaktoplysningerne er til jer </a:t>
            </a:r>
            <a:r>
              <a:rPr lang="da-DK" dirty="0" err="1">
                <a:effectLst>
                  <a:outerShdw blurRad="38100" dist="38100" dir="2700000" algn="tl">
                    <a:srgbClr val="000000">
                      <a:alpha val="43137"/>
                    </a:srgbClr>
                  </a:outerShdw>
                </a:effectLst>
              </a:rPr>
              <a:t>TR’er</a:t>
            </a:r>
            <a:r>
              <a:rPr lang="da-DK" dirty="0">
                <a:effectLst>
                  <a:outerShdw blurRad="38100" dist="38100" dir="2700000" algn="tl">
                    <a:srgbClr val="000000">
                      <a:alpha val="43137"/>
                    </a:srgbClr>
                  </a:outerShdw>
                </a:effectLst>
              </a:rPr>
              <a:t>. </a:t>
            </a:r>
          </a:p>
          <a:p>
            <a:r>
              <a:rPr lang="da-DK" dirty="0">
                <a:effectLst>
                  <a:outerShdw blurRad="38100" dist="38100" dir="2700000" algn="tl">
                    <a:srgbClr val="000000">
                      <a:alpha val="43137"/>
                    </a:srgbClr>
                  </a:outerShdw>
                </a:effectLst>
              </a:rPr>
              <a:t>Medlemmerne er velkomne til at kontakte LFS på hovedtelefonen eller gennem FOA min post. </a:t>
            </a:r>
          </a:p>
          <a:p>
            <a:r>
              <a:rPr lang="da-DK" dirty="0">
                <a:effectLst>
                  <a:outerShdw blurRad="38100" dist="38100" dir="2700000" algn="tl">
                    <a:srgbClr val="000000">
                      <a:alpha val="43137"/>
                    </a:srgbClr>
                  </a:outerShdw>
                </a:effectLst>
              </a:rPr>
              <a:t>Hvis I har spørgsmål på medlemmernes vegne, kan I kontakte en FTR.  </a:t>
            </a:r>
          </a:p>
        </p:txBody>
      </p:sp>
    </p:spTree>
    <p:extLst>
      <p:ext uri="{BB962C8B-B14F-4D97-AF65-F5344CB8AC3E}">
        <p14:creationId xmlns:p14="http://schemas.microsoft.com/office/powerpoint/2010/main" val="3463283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7F439A7-E400-2E02-FC93-F071763ACEE6}"/>
              </a:ext>
            </a:extLst>
          </p:cNvPr>
          <p:cNvSpPr>
            <a:spLocks noGrp="1"/>
          </p:cNvSpPr>
          <p:nvPr>
            <p:ph type="title"/>
          </p:nvPr>
        </p:nvSpPr>
        <p:spPr>
          <a:xfrm>
            <a:off x="612648" y="1078992"/>
            <a:ext cx="6268770" cy="1536192"/>
          </a:xfrm>
        </p:spPr>
        <p:txBody>
          <a:bodyPr anchor="b">
            <a:normAutofit/>
          </a:bodyPr>
          <a:lstStyle/>
          <a:p>
            <a:pPr algn="ctr"/>
            <a:r>
              <a:rPr lang="da-DK" sz="6000" b="1" dirty="0">
                <a:effectLst>
                  <a:outerShdw blurRad="38100" dist="38100" dir="2700000" algn="tl">
                    <a:srgbClr val="000000">
                      <a:alpha val="43137"/>
                    </a:srgbClr>
                  </a:outerShdw>
                </a:effectLst>
              </a:rPr>
              <a:t>Andre samtaler</a:t>
            </a:r>
          </a:p>
        </p:txBody>
      </p:sp>
      <p:sp>
        <p:nvSpPr>
          <p:cNvPr id="20" name="Rectangle 10">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2">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FAFF445D-1697-30C7-8F59-D366985403BC}"/>
              </a:ext>
            </a:extLst>
          </p:cNvPr>
          <p:cNvSpPr>
            <a:spLocks noGrp="1"/>
          </p:cNvSpPr>
          <p:nvPr>
            <p:ph idx="1"/>
          </p:nvPr>
        </p:nvSpPr>
        <p:spPr>
          <a:xfrm>
            <a:off x="612648" y="3355848"/>
            <a:ext cx="7997952" cy="2825496"/>
          </a:xfrm>
        </p:spPr>
        <p:txBody>
          <a:bodyPr>
            <a:normAutofit/>
          </a:bodyPr>
          <a:lstStyle/>
          <a:p>
            <a:r>
              <a:rPr lang="da-DK" sz="3200" dirty="0"/>
              <a:t>Vejledende løsningsorienteret samtale</a:t>
            </a:r>
          </a:p>
          <a:p>
            <a:pPr marL="0" indent="0">
              <a:buNone/>
            </a:pPr>
            <a:endParaRPr lang="da-DK" sz="3200" dirty="0"/>
          </a:p>
          <a:p>
            <a:r>
              <a:rPr lang="da-DK" sz="3200" dirty="0"/>
              <a:t>Tilrettevisende samtale</a:t>
            </a:r>
          </a:p>
          <a:p>
            <a:pPr marL="0" indent="0">
              <a:buNone/>
            </a:pPr>
            <a:endParaRPr lang="da-DK" sz="3200" dirty="0"/>
          </a:p>
          <a:p>
            <a:r>
              <a:rPr lang="da-DK" sz="3200" dirty="0"/>
              <a:t>????- samtaler</a:t>
            </a:r>
          </a:p>
        </p:txBody>
      </p:sp>
      <p:pic>
        <p:nvPicPr>
          <p:cNvPr id="4" name="Billede 3">
            <a:extLst>
              <a:ext uri="{FF2B5EF4-FFF2-40B4-BE49-F238E27FC236}">
                <a16:creationId xmlns:a16="http://schemas.microsoft.com/office/drawing/2014/main" id="{BCCE126C-62EA-98C4-AC45-6818BC685C3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965123" y="270910"/>
            <a:ext cx="1911191" cy="1911191"/>
          </a:xfrm>
          <a:prstGeom prst="rect">
            <a:avLst/>
          </a:prstGeom>
        </p:spPr>
      </p:pic>
      <p:pic>
        <p:nvPicPr>
          <p:cNvPr id="5" name="Picture 2" descr="5,355 Three People Sketch Stock Vectors and Vector Art | Shutterstock">
            <a:extLst>
              <a:ext uri="{FF2B5EF4-FFF2-40B4-BE49-F238E27FC236}">
                <a16:creationId xmlns:a16="http://schemas.microsoft.com/office/drawing/2014/main" id="{FC293728-A647-8904-F612-6790991955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71" t="11886" b="7626"/>
          <a:stretch>
            <a:fillRect/>
          </a:stretch>
        </p:blipFill>
        <p:spPr bwMode="auto">
          <a:xfrm>
            <a:off x="7629251" y="3820886"/>
            <a:ext cx="4338563" cy="2591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950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9B9E8A9-352D-4DCB-9485-C777000D4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FDC03BA-F1FB-456D-9965-459C3D27A5C0}"/>
              </a:ext>
            </a:extLst>
          </p:cNvPr>
          <p:cNvSpPr>
            <a:spLocks noGrp="1"/>
          </p:cNvSpPr>
          <p:nvPr>
            <p:ph type="title"/>
          </p:nvPr>
        </p:nvSpPr>
        <p:spPr>
          <a:xfrm>
            <a:off x="563642" y="960007"/>
            <a:ext cx="6272784" cy="1063609"/>
          </a:xfrm>
        </p:spPr>
        <p:txBody>
          <a:bodyPr anchor="b">
            <a:normAutofit/>
          </a:bodyPr>
          <a:lstStyle/>
          <a:p>
            <a:r>
              <a:rPr lang="da-DK" sz="6000" b="1" dirty="0">
                <a:effectLst>
                  <a:outerShdw blurRad="38100" dist="38100" dir="2700000" algn="tl">
                    <a:srgbClr val="000000">
                      <a:alpha val="43137"/>
                    </a:srgbClr>
                  </a:outerShdw>
                </a:effectLst>
              </a:rPr>
              <a:t>Før samtalen</a:t>
            </a:r>
            <a:endParaRPr lang="da-DK" sz="6000" dirty="0">
              <a:effectLst>
                <a:outerShdw blurRad="38100" dist="38100" dir="2700000" algn="tl">
                  <a:srgbClr val="000000">
                    <a:alpha val="43137"/>
                  </a:srgbClr>
                </a:outerShdw>
              </a:effectLst>
            </a:endParaRPr>
          </a:p>
        </p:txBody>
      </p:sp>
      <p:sp>
        <p:nvSpPr>
          <p:cNvPr id="27" name="Rectangle 26">
            <a:extLst>
              <a:ext uri="{FF2B5EF4-FFF2-40B4-BE49-F238E27FC236}">
                <a16:creationId xmlns:a16="http://schemas.microsoft.com/office/drawing/2014/main" id="{C2A9B0E5-C2C1-4B85-99A9-117A659D5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3A8AEACA-9535-4BE8-A91B-8BE82BA54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99E8E1A2-1615-4877-817F-A749DA411EF8}"/>
              </a:ext>
            </a:extLst>
          </p:cNvPr>
          <p:cNvSpPr>
            <a:spLocks noGrp="1"/>
          </p:cNvSpPr>
          <p:nvPr>
            <p:ph idx="1"/>
          </p:nvPr>
        </p:nvSpPr>
        <p:spPr>
          <a:xfrm>
            <a:off x="612647" y="2053419"/>
            <a:ext cx="8400723" cy="4127925"/>
          </a:xfrm>
        </p:spPr>
        <p:txBody>
          <a:bodyPr>
            <a:normAutofit/>
          </a:bodyPr>
          <a:lstStyle/>
          <a:p>
            <a:pPr marL="0" indent="0">
              <a:buNone/>
            </a:pPr>
            <a:r>
              <a:rPr lang="da-DK" sz="3200" dirty="0" err="1"/>
              <a:t>TR’s</a:t>
            </a:r>
            <a:r>
              <a:rPr lang="da-DK" sz="3200" dirty="0"/>
              <a:t> opgave er:</a:t>
            </a:r>
          </a:p>
          <a:p>
            <a:pPr marL="0" indent="0">
              <a:buNone/>
            </a:pPr>
            <a:endParaRPr lang="da-DK" sz="3200" dirty="0"/>
          </a:p>
          <a:p>
            <a:r>
              <a:rPr lang="da-DK" sz="3200" dirty="0"/>
              <a:t>At sikrer at dagsorden/indkaldelse </a:t>
            </a:r>
            <a:r>
              <a:rPr lang="da-DK" sz="3200" dirty="0">
                <a:effectLst>
                  <a:outerShdw blurRad="38100" dist="38100" dir="2700000" algn="tl">
                    <a:srgbClr val="000000">
                      <a:alpha val="43137"/>
                    </a:srgbClr>
                  </a:outerShdw>
                </a:effectLst>
              </a:rPr>
              <a:t>inklusiv bilag </a:t>
            </a:r>
            <a:r>
              <a:rPr lang="da-DK" sz="3200" dirty="0"/>
              <a:t>skal foreligge og være parterne i hænde inden samtalen</a:t>
            </a:r>
          </a:p>
          <a:p>
            <a:r>
              <a:rPr lang="da-DK" sz="3200" dirty="0"/>
              <a:t>At aftale tid til formøde med kollegaen </a:t>
            </a:r>
          </a:p>
          <a:p>
            <a:pPr lvl="1"/>
            <a:r>
              <a:rPr lang="da-DK" sz="2800" dirty="0"/>
              <a:t>OBS: </a:t>
            </a:r>
            <a:r>
              <a:rPr lang="da-DK" sz="2000" dirty="0"/>
              <a:t>Det er muligt at bede om at få rykket en samtale. F.eks. fordi der ikke er tid nok til et forberedelsesmøde mellem TR og Kollegaen, eller hvis </a:t>
            </a:r>
            <a:r>
              <a:rPr lang="da-DK" sz="2000" dirty="0" err="1"/>
              <a:t>TR’en</a:t>
            </a:r>
            <a:r>
              <a:rPr lang="da-DK" sz="2000" dirty="0"/>
              <a:t> ikke kan deltage på det angivne tidspunkt.</a:t>
            </a:r>
            <a:endParaRPr lang="da-DK" sz="1800" dirty="0"/>
          </a:p>
        </p:txBody>
      </p:sp>
      <p:pic>
        <p:nvPicPr>
          <p:cNvPr id="4" name="Billede 3">
            <a:extLst>
              <a:ext uri="{FF2B5EF4-FFF2-40B4-BE49-F238E27FC236}">
                <a16:creationId xmlns:a16="http://schemas.microsoft.com/office/drawing/2014/main" id="{5BE06D36-CF10-4BFC-B631-16BB8364BBF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69030" y="231176"/>
            <a:ext cx="1822243" cy="1822243"/>
          </a:xfrm>
          <a:prstGeom prst="rect">
            <a:avLst/>
          </a:prstGeom>
        </p:spPr>
      </p:pic>
      <p:pic>
        <p:nvPicPr>
          <p:cNvPr id="7170" name="Picture 2" descr="En forretningsmand med dokumenter, der taler Stock-video (100 % royaltyfri)  3960326759 | Shutterstock">
            <a:extLst>
              <a:ext uri="{FF2B5EF4-FFF2-40B4-BE49-F238E27FC236}">
                <a16:creationId xmlns:a16="http://schemas.microsoft.com/office/drawing/2014/main" id="{DE491F03-3D71-96F4-8D97-20D9186A59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522" r="24335"/>
          <a:stretch>
            <a:fillRect/>
          </a:stretch>
        </p:blipFill>
        <p:spPr bwMode="auto">
          <a:xfrm>
            <a:off x="9169030" y="3429000"/>
            <a:ext cx="2792399" cy="299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805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8" name="Rectangle 1057">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FA6544A-2229-4E71-81DB-0A95F1F309CD}"/>
              </a:ext>
            </a:extLst>
          </p:cNvPr>
          <p:cNvSpPr>
            <a:spLocks noGrp="1"/>
          </p:cNvSpPr>
          <p:nvPr>
            <p:ph type="title"/>
          </p:nvPr>
        </p:nvSpPr>
        <p:spPr>
          <a:xfrm>
            <a:off x="640080" y="329184"/>
            <a:ext cx="6894576" cy="1783080"/>
          </a:xfrm>
        </p:spPr>
        <p:txBody>
          <a:bodyPr anchor="b">
            <a:normAutofit/>
          </a:bodyPr>
          <a:lstStyle/>
          <a:p>
            <a:br>
              <a:rPr lang="da-DK" sz="3800" b="1">
                <a:effectLst>
                  <a:outerShdw blurRad="38100" dist="38100" dir="2700000" algn="tl">
                    <a:srgbClr val="000000">
                      <a:alpha val="43137"/>
                    </a:srgbClr>
                  </a:outerShdw>
                </a:effectLst>
              </a:rPr>
            </a:br>
            <a:br>
              <a:rPr lang="da-DK" sz="3800" b="1">
                <a:effectLst>
                  <a:outerShdw blurRad="38100" dist="38100" dir="2700000" algn="tl">
                    <a:srgbClr val="000000">
                      <a:alpha val="43137"/>
                    </a:srgbClr>
                  </a:outerShdw>
                </a:effectLst>
              </a:rPr>
            </a:br>
            <a:r>
              <a:rPr lang="da-DK" sz="3800" b="1">
                <a:effectLst>
                  <a:outerShdw blurRad="38100" dist="38100" dir="2700000" algn="tl">
                    <a:srgbClr val="000000">
                      <a:alpha val="43137"/>
                    </a:srgbClr>
                  </a:outerShdw>
                </a:effectLst>
              </a:rPr>
              <a:t>Formøde</a:t>
            </a:r>
            <a:endParaRPr lang="da-DK" sz="3800">
              <a:effectLst>
                <a:outerShdw blurRad="38100" dist="38100" dir="2700000" algn="tl">
                  <a:srgbClr val="000000">
                    <a:alpha val="43137"/>
                  </a:srgbClr>
                </a:outerShdw>
              </a:effectLst>
            </a:endParaRPr>
          </a:p>
        </p:txBody>
      </p:sp>
      <p:sp>
        <p:nvSpPr>
          <p:cNvPr id="106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4A02C07F-C0F7-4729-A3A6-05AF2E90E409}"/>
              </a:ext>
            </a:extLst>
          </p:cNvPr>
          <p:cNvSpPr>
            <a:spLocks noGrp="1"/>
          </p:cNvSpPr>
          <p:nvPr>
            <p:ph idx="1"/>
          </p:nvPr>
        </p:nvSpPr>
        <p:spPr>
          <a:xfrm>
            <a:off x="640080" y="2706624"/>
            <a:ext cx="6894576" cy="3483864"/>
          </a:xfrm>
        </p:spPr>
        <p:txBody>
          <a:bodyPr>
            <a:normAutofit/>
          </a:bodyPr>
          <a:lstStyle/>
          <a:p>
            <a:pPr marL="0" indent="0">
              <a:buNone/>
            </a:pPr>
            <a:endParaRPr lang="da-DK" sz="2200" dirty="0"/>
          </a:p>
          <a:p>
            <a:r>
              <a:rPr lang="da-DK" sz="2200" dirty="0"/>
              <a:t>Kan kollegaen genkende det beskrevne i indkaldelsen?</a:t>
            </a:r>
          </a:p>
          <a:p>
            <a:r>
              <a:rPr lang="da-DK" sz="2200" dirty="0"/>
              <a:t>Giv kollegaen mulighed for at fortælle hvad han/hun gerne vil have frem under samtalen </a:t>
            </a:r>
          </a:p>
          <a:p>
            <a:r>
              <a:rPr lang="da-DK" sz="2200" dirty="0"/>
              <a:t>Aftal hvem der gør/siger hvad til samtalen</a:t>
            </a:r>
          </a:p>
          <a:p>
            <a:r>
              <a:rPr lang="da-DK" sz="2200" dirty="0"/>
              <a:t>Fortæl kollegaen om bisidderens rolle</a:t>
            </a:r>
          </a:p>
          <a:p>
            <a:pPr lvl="1"/>
            <a:endParaRPr lang="da-DK" sz="2200" dirty="0"/>
          </a:p>
          <a:p>
            <a:pPr lvl="1"/>
            <a:endParaRPr lang="da-DK" sz="2200" dirty="0"/>
          </a:p>
          <a:p>
            <a:endParaRPr lang="da-DK" sz="2200" dirty="0"/>
          </a:p>
        </p:txBody>
      </p:sp>
      <p:pic>
        <p:nvPicPr>
          <p:cNvPr id="4" name="Billede 3">
            <a:extLst>
              <a:ext uri="{FF2B5EF4-FFF2-40B4-BE49-F238E27FC236}">
                <a16:creationId xmlns:a16="http://schemas.microsoft.com/office/drawing/2014/main" id="{7E12B4B4-1EBE-489F-A5EB-0CFD885F7C5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55963" y="329183"/>
            <a:ext cx="3429969" cy="3429969"/>
          </a:xfrm>
          <a:prstGeom prst="rect">
            <a:avLst/>
          </a:prstGeom>
        </p:spPr>
      </p:pic>
      <p:pic>
        <p:nvPicPr>
          <p:cNvPr id="1030" name="Picture 6" descr="Continuous One-line Drawing Thin Document Paper Stock-vektor (royaltyfri)  2306110475 | Shutterstock">
            <a:extLst>
              <a:ext uri="{FF2B5EF4-FFF2-40B4-BE49-F238E27FC236}">
                <a16:creationId xmlns:a16="http://schemas.microsoft.com/office/drawing/2014/main" id="{8F6A0A21-611A-A8AD-DA47-9E277CF1DD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203" b="13450"/>
          <a:stretch/>
        </p:blipFill>
        <p:spPr bwMode="auto">
          <a:xfrm>
            <a:off x="8481952" y="4079193"/>
            <a:ext cx="2759704" cy="217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450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5EF17487-C386-4F99-B5EB-4FD3DF423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Shape 10248">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el 1">
            <a:extLst>
              <a:ext uri="{FF2B5EF4-FFF2-40B4-BE49-F238E27FC236}">
                <a16:creationId xmlns:a16="http://schemas.microsoft.com/office/drawing/2014/main" id="{F9B2E493-45E7-B988-2055-10B8D6CCFEBF}"/>
              </a:ext>
            </a:extLst>
          </p:cNvPr>
          <p:cNvSpPr>
            <a:spLocks noGrp="1"/>
          </p:cNvSpPr>
          <p:nvPr>
            <p:ph type="title"/>
          </p:nvPr>
        </p:nvSpPr>
        <p:spPr>
          <a:xfrm>
            <a:off x="1246824" y="643467"/>
            <a:ext cx="6848961" cy="1800526"/>
          </a:xfrm>
        </p:spPr>
        <p:txBody>
          <a:bodyPr>
            <a:normAutofit fontScale="90000"/>
          </a:bodyPr>
          <a:lstStyle/>
          <a:p>
            <a:br>
              <a:rPr lang="da-DK" sz="1400" b="1" dirty="0">
                <a:effectLst>
                  <a:outerShdw blurRad="38100" dist="38100" dir="2700000" algn="tl">
                    <a:srgbClr val="000000">
                      <a:alpha val="43137"/>
                    </a:srgbClr>
                  </a:outerShdw>
                </a:effectLst>
              </a:rPr>
            </a:br>
            <a:br>
              <a:rPr lang="da-DK" sz="1400" b="1" dirty="0">
                <a:effectLst>
                  <a:outerShdw blurRad="38100" dist="38100" dir="2700000" algn="tl">
                    <a:srgbClr val="000000">
                      <a:alpha val="43137"/>
                    </a:srgbClr>
                  </a:outerShdw>
                </a:effectLst>
              </a:rPr>
            </a:br>
            <a:br>
              <a:rPr lang="da-DK" sz="1400" b="1" dirty="0">
                <a:effectLst>
                  <a:outerShdw blurRad="38100" dist="38100" dir="2700000" algn="tl">
                    <a:srgbClr val="000000">
                      <a:alpha val="43137"/>
                    </a:srgbClr>
                  </a:outerShdw>
                </a:effectLst>
              </a:rPr>
            </a:br>
            <a:br>
              <a:rPr lang="da-DK" sz="1400" b="1" dirty="0">
                <a:effectLst>
                  <a:outerShdw blurRad="38100" dist="38100" dir="2700000" algn="tl">
                    <a:srgbClr val="000000">
                      <a:alpha val="43137"/>
                    </a:srgbClr>
                  </a:outerShdw>
                </a:effectLst>
              </a:rPr>
            </a:br>
            <a:r>
              <a:rPr lang="da-DK" sz="6700" b="1" dirty="0">
                <a:effectLst>
                  <a:outerShdw blurRad="38100" dist="38100" dir="2700000" algn="tl">
                    <a:srgbClr val="000000">
                      <a:alpha val="43137"/>
                    </a:srgbClr>
                  </a:outerShdw>
                </a:effectLst>
              </a:rPr>
              <a:t>Gruppearbejde</a:t>
            </a:r>
            <a:br>
              <a:rPr lang="da-DK" sz="1400" b="1" dirty="0">
                <a:effectLst>
                  <a:outerShdw blurRad="38100" dist="38100" dir="2700000" algn="tl">
                    <a:srgbClr val="000000">
                      <a:alpha val="43137"/>
                    </a:srgbClr>
                  </a:outerShdw>
                </a:effectLst>
              </a:rPr>
            </a:br>
            <a:br>
              <a:rPr lang="da-DK" sz="1400" b="1" dirty="0">
                <a:effectLst>
                  <a:outerShdw blurRad="38100" dist="38100" dir="2700000" algn="tl">
                    <a:srgbClr val="000000">
                      <a:alpha val="43137"/>
                    </a:srgbClr>
                  </a:outerShdw>
                </a:effectLst>
              </a:rPr>
            </a:br>
            <a:r>
              <a:rPr lang="da-DK" b="1" dirty="0">
                <a:effectLst>
                  <a:outerShdw blurRad="38100" dist="38100" dir="2700000" algn="tl">
                    <a:srgbClr val="000000">
                      <a:alpha val="43137"/>
                    </a:srgbClr>
                  </a:outerShdw>
                </a:effectLst>
              </a:rPr>
              <a:t>Runde 1</a:t>
            </a:r>
            <a:br>
              <a:rPr lang="da-DK" sz="1400" b="1" dirty="0">
                <a:effectLst>
                  <a:outerShdw blurRad="38100" dist="38100" dir="2700000" algn="tl">
                    <a:srgbClr val="000000">
                      <a:alpha val="43137"/>
                    </a:srgbClr>
                  </a:outerShdw>
                </a:effectLst>
              </a:rPr>
            </a:br>
            <a:endParaRPr lang="da-DK" sz="1400" b="1" dirty="0">
              <a:effectLst>
                <a:outerShdw blurRad="38100" dist="38100" dir="2700000" algn="tl">
                  <a:srgbClr val="000000">
                    <a:alpha val="43137"/>
                  </a:srgbClr>
                </a:outerShdw>
              </a:effectLst>
            </a:endParaRPr>
          </a:p>
        </p:txBody>
      </p:sp>
      <p:sp>
        <p:nvSpPr>
          <p:cNvPr id="3" name="Pladsholder til indhold 2">
            <a:extLst>
              <a:ext uri="{FF2B5EF4-FFF2-40B4-BE49-F238E27FC236}">
                <a16:creationId xmlns:a16="http://schemas.microsoft.com/office/drawing/2014/main" id="{D024376F-C215-5A0B-EAD3-1ABC11745D87}"/>
              </a:ext>
            </a:extLst>
          </p:cNvPr>
          <p:cNvSpPr>
            <a:spLocks noGrp="1"/>
          </p:cNvSpPr>
          <p:nvPr>
            <p:ph idx="1"/>
          </p:nvPr>
        </p:nvSpPr>
        <p:spPr>
          <a:xfrm>
            <a:off x="643467" y="2623381"/>
            <a:ext cx="7056744" cy="3553581"/>
          </a:xfrm>
        </p:spPr>
        <p:txBody>
          <a:bodyPr>
            <a:normAutofit fontScale="92500" lnSpcReduction="20000"/>
          </a:bodyPr>
          <a:lstStyle/>
          <a:p>
            <a:r>
              <a:rPr lang="da-DK" sz="4000" dirty="0"/>
              <a:t>Læs og gennemgå indkaldelse samt bilag og forbered jer i gruppen på formøde med Tina.</a:t>
            </a:r>
          </a:p>
          <a:p>
            <a:r>
              <a:rPr lang="da-DK" sz="4000" dirty="0"/>
              <a:t>Forbered spørgsmål til Tina til formødet</a:t>
            </a:r>
          </a:p>
          <a:p>
            <a:pPr marL="0" indent="0" algn="ctr">
              <a:buNone/>
            </a:pPr>
            <a:endParaRPr lang="da-DK" sz="4000" b="1" dirty="0"/>
          </a:p>
          <a:p>
            <a:pPr marL="0" indent="0">
              <a:buNone/>
            </a:pPr>
            <a:r>
              <a:rPr lang="da-DK" sz="4000" b="1" dirty="0"/>
              <a:t>Arbejd med casen </a:t>
            </a:r>
            <a:r>
              <a:rPr lang="da-DK" sz="4000" b="1"/>
              <a:t>i gruppen</a:t>
            </a:r>
            <a:endParaRPr lang="da-DK" sz="4000" b="1" dirty="0"/>
          </a:p>
        </p:txBody>
      </p:sp>
      <p:pic>
        <p:nvPicPr>
          <p:cNvPr id="10242" name="Picture 2" descr="Business team møde kontinuerlig linje tegning. Stock-vektor (royaltyfri)  1540355804 | Shutterstock">
            <a:extLst>
              <a:ext uri="{FF2B5EF4-FFF2-40B4-BE49-F238E27FC236}">
                <a16:creationId xmlns:a16="http://schemas.microsoft.com/office/drawing/2014/main" id="{21F43258-8B48-366B-FF3F-685639106F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 r="4320" b="9677"/>
          <a:stretch/>
        </p:blipFill>
        <p:spPr bwMode="auto">
          <a:xfrm>
            <a:off x="7700211" y="790876"/>
            <a:ext cx="3848322" cy="2250188"/>
          </a:xfrm>
          <a:prstGeom prst="rect">
            <a:avLst/>
          </a:prstGeom>
          <a:noFill/>
          <a:extLst>
            <a:ext uri="{909E8E84-426E-40DD-AFC4-6F175D3DCCD1}">
              <a14:hiddenFill xmlns:a14="http://schemas.microsoft.com/office/drawing/2010/main">
                <a:solidFill>
                  <a:srgbClr val="FFFFFF"/>
                </a:solidFill>
              </a14:hiddenFill>
            </a:ext>
          </a:extLst>
        </p:spPr>
      </p:pic>
      <p:pic>
        <p:nvPicPr>
          <p:cNvPr id="4" name="Billede 3" descr="Et billede, der indeholder Font/skrifttype, logo, symbol, tekst&#10;&#10;Automatisk genereret beskrivelse">
            <a:extLst>
              <a:ext uri="{FF2B5EF4-FFF2-40B4-BE49-F238E27FC236}">
                <a16:creationId xmlns:a16="http://schemas.microsoft.com/office/drawing/2014/main" id="{E8ECB399-FBFE-301B-D387-F0706D40259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31617" y="3657600"/>
            <a:ext cx="2585510" cy="2585510"/>
          </a:xfrm>
          <a:prstGeom prst="rect">
            <a:avLst/>
          </a:prstGeom>
        </p:spPr>
      </p:pic>
    </p:spTree>
    <p:extLst>
      <p:ext uri="{BB962C8B-B14F-4D97-AF65-F5344CB8AC3E}">
        <p14:creationId xmlns:p14="http://schemas.microsoft.com/office/powerpoint/2010/main" val="1428802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1B5E6D-108F-621D-1E7D-B081A18A7E02}"/>
              </a:ext>
            </a:extLst>
          </p:cNvPr>
          <p:cNvSpPr>
            <a:spLocks noGrp="1"/>
          </p:cNvSpPr>
          <p:nvPr>
            <p:ph type="title"/>
          </p:nvPr>
        </p:nvSpPr>
        <p:spPr/>
        <p:txBody>
          <a:bodyPr>
            <a:normAutofit fontScale="90000"/>
          </a:bodyPr>
          <a:lstStyle/>
          <a:p>
            <a:br>
              <a:rPr lang="da-DK" sz="6000" b="1" dirty="0">
                <a:effectLst>
                  <a:outerShdw blurRad="38100" dist="38100" dir="2700000" algn="tl">
                    <a:srgbClr val="000000">
                      <a:alpha val="43137"/>
                    </a:srgbClr>
                  </a:outerShdw>
                </a:effectLst>
              </a:rPr>
            </a:br>
            <a:br>
              <a:rPr lang="da-DK" sz="6000" b="1" dirty="0">
                <a:effectLst>
                  <a:outerShdw blurRad="38100" dist="38100" dir="2700000" algn="tl">
                    <a:srgbClr val="000000">
                      <a:alpha val="43137"/>
                    </a:srgbClr>
                  </a:outerShdw>
                </a:effectLst>
              </a:rPr>
            </a:br>
            <a:br>
              <a:rPr lang="da-DK" sz="6000" b="1" dirty="0">
                <a:effectLst>
                  <a:outerShdw blurRad="38100" dist="38100" dir="2700000" algn="tl">
                    <a:srgbClr val="000000">
                      <a:alpha val="43137"/>
                    </a:srgbClr>
                  </a:outerShdw>
                </a:effectLst>
              </a:rPr>
            </a:br>
            <a:r>
              <a:rPr lang="da-DK" sz="6000" b="1" dirty="0">
                <a:effectLst>
                  <a:outerShdw blurRad="38100" dist="38100" dir="2700000" algn="tl">
                    <a:srgbClr val="000000">
                      <a:alpha val="43137"/>
                    </a:srgbClr>
                  </a:outerShdw>
                </a:effectLst>
              </a:rPr>
              <a:t>Opsamling på gruppearbejde 1</a:t>
            </a:r>
          </a:p>
        </p:txBody>
      </p:sp>
      <p:sp>
        <p:nvSpPr>
          <p:cNvPr id="3" name="Pladsholder til indhold 2">
            <a:extLst>
              <a:ext uri="{FF2B5EF4-FFF2-40B4-BE49-F238E27FC236}">
                <a16:creationId xmlns:a16="http://schemas.microsoft.com/office/drawing/2014/main" id="{1DCD0180-401D-9458-A524-CAE53CAEA473}"/>
              </a:ext>
            </a:extLst>
          </p:cNvPr>
          <p:cNvSpPr>
            <a:spLocks noGrp="1"/>
          </p:cNvSpPr>
          <p:nvPr>
            <p:ph idx="1"/>
          </p:nvPr>
        </p:nvSpPr>
        <p:spPr/>
        <p:txBody>
          <a:bodyPr/>
          <a:lstStyle/>
          <a:p>
            <a:pPr marL="0" indent="0">
              <a:lnSpc>
                <a:spcPct val="107000"/>
              </a:lnSpc>
              <a:spcAft>
                <a:spcPts val="800"/>
              </a:spcAft>
              <a:buNone/>
            </a:pP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endParaRPr lang="da-DK"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da-DK" sz="2400" kern="100" dirty="0">
                <a:latin typeface="Aptos" panose="020B0004020202020204" pitchFamily="34" charset="0"/>
                <a:ea typeface="Aptos" panose="020B0004020202020204" pitchFamily="34" charset="0"/>
                <a:cs typeface="Times New Roman" panose="02020603050405020304" pitchFamily="18" charset="0"/>
              </a:rPr>
              <a:t>Hvad tænker I om sagen? </a:t>
            </a:r>
          </a:p>
          <a:p>
            <a:pPr>
              <a:lnSpc>
                <a:spcPct val="107000"/>
              </a:lnSpc>
              <a:spcAft>
                <a:spcPts val="800"/>
              </a:spcAft>
            </a:pPr>
            <a:r>
              <a:rPr lang="da-DK" sz="2400" kern="100" dirty="0">
                <a:latin typeface="Aptos" panose="020B0004020202020204" pitchFamily="34" charset="0"/>
                <a:ea typeface="Aptos" panose="020B0004020202020204" pitchFamily="34" charset="0"/>
                <a:cs typeface="Times New Roman" panose="02020603050405020304" pitchFamily="18" charset="0"/>
              </a:rPr>
              <a:t>Er der noget I skal være særligt opmærksomme på? </a:t>
            </a:r>
          </a:p>
          <a:p>
            <a:pPr marL="0" indent="0">
              <a:buNone/>
            </a:pPr>
            <a:endParaRPr lang="da-DK" dirty="0"/>
          </a:p>
          <a:p>
            <a:pPr marL="0" indent="0">
              <a:buNone/>
            </a:pPr>
            <a:endParaRPr lang="da-DK" dirty="0"/>
          </a:p>
        </p:txBody>
      </p:sp>
      <p:pic>
        <p:nvPicPr>
          <p:cNvPr id="6" name="Billede 5" descr="Et billede, der indeholder Font/skrifttype, logo, symbol, tekst&#10;&#10;Automatisk genereret beskrivelse">
            <a:extLst>
              <a:ext uri="{FF2B5EF4-FFF2-40B4-BE49-F238E27FC236}">
                <a16:creationId xmlns:a16="http://schemas.microsoft.com/office/drawing/2014/main" id="{48A34260-56DD-1345-6D10-B0A9AA9A188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03" r="2692" b="1"/>
          <a:stretch/>
        </p:blipFill>
        <p:spPr>
          <a:xfrm>
            <a:off x="10203765" y="90120"/>
            <a:ext cx="1522771" cy="1582834"/>
          </a:xfrm>
          <a:prstGeom prst="rect">
            <a:avLst/>
          </a:prstGeom>
        </p:spPr>
      </p:pic>
      <p:pic>
        <p:nvPicPr>
          <p:cNvPr id="8194" name="Picture 2" descr="Flere hænder i vejret med 1-2-Mange">
            <a:extLst>
              <a:ext uri="{FF2B5EF4-FFF2-40B4-BE49-F238E27FC236}">
                <a16:creationId xmlns:a16="http://schemas.microsoft.com/office/drawing/2014/main" id="{6B06ADE2-013E-278E-32F9-81A6367880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46" y="4075291"/>
            <a:ext cx="7225990" cy="2529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211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44" name="Rectangle 10246">
            <a:extLst>
              <a:ext uri="{FF2B5EF4-FFF2-40B4-BE49-F238E27FC236}">
                <a16:creationId xmlns:a16="http://schemas.microsoft.com/office/drawing/2014/main" id="{5EF17487-C386-4F99-B5EB-4FD3DF423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5" name="Freeform: Shape 10248">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el 1">
            <a:extLst>
              <a:ext uri="{FF2B5EF4-FFF2-40B4-BE49-F238E27FC236}">
                <a16:creationId xmlns:a16="http://schemas.microsoft.com/office/drawing/2014/main" id="{F9B2E493-45E7-B988-2055-10B8D6CCFEBF}"/>
              </a:ext>
            </a:extLst>
          </p:cNvPr>
          <p:cNvSpPr>
            <a:spLocks noGrp="1"/>
          </p:cNvSpPr>
          <p:nvPr>
            <p:ph type="title"/>
          </p:nvPr>
        </p:nvSpPr>
        <p:spPr>
          <a:xfrm>
            <a:off x="1246824" y="643467"/>
            <a:ext cx="5301758" cy="1800526"/>
          </a:xfrm>
        </p:spPr>
        <p:txBody>
          <a:bodyPr>
            <a:normAutofit fontScale="90000"/>
          </a:bodyPr>
          <a:lstStyle/>
          <a:p>
            <a:br>
              <a:rPr lang="da-DK" sz="1400" b="1" dirty="0">
                <a:effectLst>
                  <a:outerShdw blurRad="38100" dist="38100" dir="2700000" algn="tl">
                    <a:srgbClr val="000000">
                      <a:alpha val="43137"/>
                    </a:srgbClr>
                  </a:outerShdw>
                </a:effectLst>
              </a:rPr>
            </a:br>
            <a:br>
              <a:rPr lang="da-DK" sz="1400" b="1" dirty="0">
                <a:effectLst>
                  <a:outerShdw blurRad="38100" dist="38100" dir="2700000" algn="tl">
                    <a:srgbClr val="000000">
                      <a:alpha val="43137"/>
                    </a:srgbClr>
                  </a:outerShdw>
                </a:effectLst>
              </a:rPr>
            </a:br>
            <a:br>
              <a:rPr lang="da-DK" sz="1400" b="1" dirty="0">
                <a:effectLst>
                  <a:outerShdw blurRad="38100" dist="38100" dir="2700000" algn="tl">
                    <a:srgbClr val="000000">
                      <a:alpha val="43137"/>
                    </a:srgbClr>
                  </a:outerShdw>
                </a:effectLst>
              </a:rPr>
            </a:br>
            <a:br>
              <a:rPr lang="da-DK" sz="1400" b="1" dirty="0">
                <a:effectLst>
                  <a:outerShdw blurRad="38100" dist="38100" dir="2700000" algn="tl">
                    <a:srgbClr val="000000">
                      <a:alpha val="43137"/>
                    </a:srgbClr>
                  </a:outerShdw>
                </a:effectLst>
              </a:rPr>
            </a:br>
            <a:r>
              <a:rPr lang="da-DK" sz="6700" b="1" dirty="0">
                <a:effectLst>
                  <a:outerShdw blurRad="38100" dist="38100" dir="2700000" algn="tl">
                    <a:srgbClr val="000000">
                      <a:alpha val="43137"/>
                    </a:srgbClr>
                  </a:outerShdw>
                </a:effectLst>
              </a:rPr>
              <a:t>Gruppearbejde</a:t>
            </a:r>
            <a:br>
              <a:rPr lang="da-DK" sz="1400" b="1" dirty="0">
                <a:effectLst>
                  <a:outerShdw blurRad="38100" dist="38100" dir="2700000" algn="tl">
                    <a:srgbClr val="000000">
                      <a:alpha val="43137"/>
                    </a:srgbClr>
                  </a:outerShdw>
                </a:effectLst>
              </a:rPr>
            </a:br>
            <a:br>
              <a:rPr lang="da-DK" sz="1400" b="1" dirty="0">
                <a:effectLst>
                  <a:outerShdw blurRad="38100" dist="38100" dir="2700000" algn="tl">
                    <a:srgbClr val="000000">
                      <a:alpha val="43137"/>
                    </a:srgbClr>
                  </a:outerShdw>
                </a:effectLst>
              </a:rPr>
            </a:br>
            <a:r>
              <a:rPr lang="da-DK" b="1" dirty="0">
                <a:effectLst>
                  <a:outerShdw blurRad="38100" dist="38100" dir="2700000" algn="tl">
                    <a:srgbClr val="000000">
                      <a:alpha val="43137"/>
                    </a:srgbClr>
                  </a:outerShdw>
                </a:effectLst>
              </a:rPr>
              <a:t>Runde 2</a:t>
            </a:r>
            <a:br>
              <a:rPr lang="da-DK" sz="1400" b="1" dirty="0">
                <a:effectLst>
                  <a:outerShdw blurRad="38100" dist="38100" dir="2700000" algn="tl">
                    <a:srgbClr val="000000">
                      <a:alpha val="43137"/>
                    </a:srgbClr>
                  </a:outerShdw>
                </a:effectLst>
              </a:rPr>
            </a:br>
            <a:endParaRPr lang="da-DK" sz="1400" b="1" dirty="0">
              <a:effectLst>
                <a:outerShdw blurRad="38100" dist="38100" dir="2700000" algn="tl">
                  <a:srgbClr val="000000">
                    <a:alpha val="43137"/>
                  </a:srgbClr>
                </a:outerShdw>
              </a:effectLst>
            </a:endParaRPr>
          </a:p>
        </p:txBody>
      </p:sp>
      <p:sp>
        <p:nvSpPr>
          <p:cNvPr id="3" name="Pladsholder til indhold 2">
            <a:extLst>
              <a:ext uri="{FF2B5EF4-FFF2-40B4-BE49-F238E27FC236}">
                <a16:creationId xmlns:a16="http://schemas.microsoft.com/office/drawing/2014/main" id="{D024376F-C215-5A0B-EAD3-1ABC11745D87}"/>
              </a:ext>
            </a:extLst>
          </p:cNvPr>
          <p:cNvSpPr>
            <a:spLocks noGrp="1"/>
          </p:cNvSpPr>
          <p:nvPr>
            <p:ph idx="1"/>
          </p:nvPr>
        </p:nvSpPr>
        <p:spPr>
          <a:xfrm>
            <a:off x="1246824" y="2623381"/>
            <a:ext cx="6324854" cy="3553581"/>
          </a:xfrm>
        </p:spPr>
        <p:txBody>
          <a:bodyPr>
            <a:normAutofit/>
          </a:bodyPr>
          <a:lstStyle/>
          <a:p>
            <a:r>
              <a:rPr lang="da-DK" sz="2000" dirty="0"/>
              <a:t>Læs og gennemgå Tinas kommentar og forbered jer til samtalen.</a:t>
            </a:r>
          </a:p>
          <a:p>
            <a:endParaRPr lang="da-DK" sz="2000" dirty="0"/>
          </a:p>
          <a:p>
            <a:pPr marL="0" indent="0">
              <a:buNone/>
            </a:pPr>
            <a:endParaRPr lang="da-DK" sz="2000" b="1" dirty="0"/>
          </a:p>
          <a:p>
            <a:pPr marL="0" indent="0">
              <a:buNone/>
            </a:pPr>
            <a:r>
              <a:rPr lang="da-DK" sz="4000" b="1" dirty="0"/>
              <a:t>Arbejd med casen i grupper i</a:t>
            </a:r>
          </a:p>
          <a:p>
            <a:pPr marL="0" indent="0">
              <a:buNone/>
            </a:pPr>
            <a:r>
              <a:rPr lang="da-DK" sz="4000" b="1" dirty="0"/>
              <a:t>30 min</a:t>
            </a:r>
          </a:p>
        </p:txBody>
      </p:sp>
      <p:pic>
        <p:nvPicPr>
          <p:cNvPr id="10242" name="Picture 2" descr="Business team møde kontinuerlig linje tegning. Stock-vektor (royaltyfri)  1540355804 | Shutterstock">
            <a:extLst>
              <a:ext uri="{FF2B5EF4-FFF2-40B4-BE49-F238E27FC236}">
                <a16:creationId xmlns:a16="http://schemas.microsoft.com/office/drawing/2014/main" id="{21F43258-8B48-366B-FF3F-685639106F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 r="4320" b="9677"/>
          <a:stretch/>
        </p:blipFill>
        <p:spPr bwMode="auto">
          <a:xfrm>
            <a:off x="7700211" y="790876"/>
            <a:ext cx="3848322" cy="2250188"/>
          </a:xfrm>
          <a:prstGeom prst="rect">
            <a:avLst/>
          </a:prstGeom>
          <a:noFill/>
          <a:extLst>
            <a:ext uri="{909E8E84-426E-40DD-AFC4-6F175D3DCCD1}">
              <a14:hiddenFill xmlns:a14="http://schemas.microsoft.com/office/drawing/2010/main">
                <a:solidFill>
                  <a:srgbClr val="FFFFFF"/>
                </a:solidFill>
              </a14:hiddenFill>
            </a:ext>
          </a:extLst>
        </p:spPr>
      </p:pic>
      <p:pic>
        <p:nvPicPr>
          <p:cNvPr id="4" name="Billede 3" descr="Et billede, der indeholder Font/skrifttype, logo, symbol, tekst&#10;&#10;Automatisk genereret beskrivelse">
            <a:extLst>
              <a:ext uri="{FF2B5EF4-FFF2-40B4-BE49-F238E27FC236}">
                <a16:creationId xmlns:a16="http://schemas.microsoft.com/office/drawing/2014/main" id="{E8ECB399-FBFE-301B-D387-F0706D40259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31617" y="3657600"/>
            <a:ext cx="2585510" cy="2585510"/>
          </a:xfrm>
          <a:prstGeom prst="rect">
            <a:avLst/>
          </a:prstGeom>
        </p:spPr>
      </p:pic>
    </p:spTree>
    <p:extLst>
      <p:ext uri="{BB962C8B-B14F-4D97-AF65-F5344CB8AC3E}">
        <p14:creationId xmlns:p14="http://schemas.microsoft.com/office/powerpoint/2010/main" val="72538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A08C3-18D5-76E5-A5CD-2941F5187B87}"/>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350D397F-A2FA-869F-6D21-E0EDA7AADDC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EB95D32A-F156-F193-F191-9E87D01B306E}"/>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AC99AC4D-EA4D-AC13-23DE-B82C739879EA}"/>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Kl.09.00 – 09.05 Velkomst og tjek ind</a:t>
            </a:r>
          </a:p>
          <a:p>
            <a:r>
              <a:rPr lang="da-DK" dirty="0"/>
              <a:t>Kl.09.05 – 10.00 Status på OK26 </a:t>
            </a:r>
          </a:p>
          <a:p>
            <a:r>
              <a:rPr lang="da-DK" dirty="0"/>
              <a:t>Kl.10.00 – 10.15 Pause </a:t>
            </a:r>
          </a:p>
          <a:p>
            <a:r>
              <a:rPr lang="da-DK" dirty="0"/>
              <a:t>Kl.10.15 – 10.30 Meddelelser </a:t>
            </a:r>
          </a:p>
          <a:p>
            <a:r>
              <a:rPr lang="da-DK" dirty="0"/>
              <a:t>Kl.10.30 – 12.00 Bisiddertema inklusiv pause </a:t>
            </a:r>
          </a:p>
          <a:p>
            <a:r>
              <a:rPr lang="da-DK" b="1" dirty="0">
                <a:effectLst>
                  <a:outerShdw blurRad="38100" dist="38100" dir="2700000" algn="tl">
                    <a:srgbClr val="000000">
                      <a:alpha val="43137"/>
                    </a:srgbClr>
                  </a:outerShdw>
                </a:effectLst>
              </a:rPr>
              <a:t>Kl.12.00 – 12.45 Frokost </a:t>
            </a:r>
          </a:p>
          <a:p>
            <a:r>
              <a:rPr lang="da-DK" dirty="0"/>
              <a:t>Kl.12.45 – 13.45 Bisiddertema fortsat </a:t>
            </a:r>
          </a:p>
          <a:p>
            <a:r>
              <a:rPr lang="da-DK" dirty="0"/>
              <a:t>Kl.13.45 – 14.00 Pause </a:t>
            </a:r>
          </a:p>
          <a:p>
            <a:r>
              <a:rPr lang="da-DK" dirty="0"/>
              <a:t>Kl.14.00 – 15.00 Indflydelsesveje i LFS v. Martin  </a:t>
            </a:r>
          </a:p>
        </p:txBody>
      </p:sp>
      <p:sp>
        <p:nvSpPr>
          <p:cNvPr id="2" name="Pladsholder til sidefod 1">
            <a:extLst>
              <a:ext uri="{FF2B5EF4-FFF2-40B4-BE49-F238E27FC236}">
                <a16:creationId xmlns:a16="http://schemas.microsoft.com/office/drawing/2014/main" id="{1C229AEB-F4C9-D440-8A36-DD27E96BF78F}"/>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1190529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82427-83A0-A584-3E1D-FD312AD16AB1}"/>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D4E5139B-F3ED-ECA9-9B5A-90AC3C2CA48F}"/>
              </a:ext>
            </a:extLst>
          </p:cNvPr>
          <p:cNvSpPr txBox="1">
            <a:spLocks/>
          </p:cNvSpPr>
          <p:nvPr/>
        </p:nvSpPr>
        <p:spPr>
          <a:xfrm>
            <a:off x="456920" y="526307"/>
            <a:ext cx="861851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da-DK" sz="9600" b="1" dirty="0">
              <a:solidFill>
                <a:prstClr val="black"/>
              </a:solidFill>
              <a:effectLst>
                <a:outerShdw blurRad="38100" dist="38100" dir="2700000" algn="tl">
                  <a:srgbClr val="000000">
                    <a:alpha val="43137"/>
                  </a:srgbClr>
                </a:outerShdw>
              </a:effectLst>
              <a:latin typeface="+mn-lt"/>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da-DK" sz="9600" b="1" dirty="0">
                <a:solidFill>
                  <a:prstClr val="black"/>
                </a:solidFill>
                <a:effectLst>
                  <a:outerShdw blurRad="38100" dist="38100" dir="2700000" algn="tl">
                    <a:srgbClr val="000000">
                      <a:alpha val="43137"/>
                    </a:srgbClr>
                  </a:outerShdw>
                </a:effectLst>
                <a:latin typeface="+mn-lt"/>
              </a:rPr>
              <a:t>        </a:t>
            </a:r>
          </a:p>
          <a:p>
            <a:pPr marL="0" marR="0" lvl="0" indent="0" algn="ctr" defTabSz="914400" rtl="0" eaLnBrk="1" fontAlgn="auto" latinLnBrk="0" hangingPunct="1">
              <a:lnSpc>
                <a:spcPct val="90000"/>
              </a:lnSpc>
              <a:spcBef>
                <a:spcPct val="0"/>
              </a:spcBef>
              <a:spcAft>
                <a:spcPts val="0"/>
              </a:spcAft>
              <a:buClrTx/>
              <a:buSzTx/>
              <a:buFontTx/>
              <a:buNone/>
              <a:tabLst/>
              <a:defRPr/>
            </a:pPr>
            <a:r>
              <a:rPr lang="da-DK" sz="9600" b="1" dirty="0">
                <a:solidFill>
                  <a:prstClr val="black"/>
                </a:solidFill>
                <a:effectLst>
                  <a:outerShdw blurRad="38100" dist="38100" dir="2700000" algn="tl">
                    <a:srgbClr val="000000">
                      <a:alpha val="43137"/>
                    </a:srgbClr>
                  </a:outerShdw>
                </a:effectLst>
                <a:latin typeface="+mn-lt"/>
              </a:rPr>
              <a:t>Frokostpause</a:t>
            </a:r>
          </a:p>
          <a:p>
            <a:pPr marL="0" marR="0" lvl="0" indent="0" defTabSz="914400" rtl="0" eaLnBrk="1" fontAlgn="auto" latinLnBrk="0" hangingPunct="1">
              <a:lnSpc>
                <a:spcPct val="90000"/>
              </a:lnSpc>
              <a:spcBef>
                <a:spcPct val="0"/>
              </a:spcBef>
              <a:spcAft>
                <a:spcPts val="0"/>
              </a:spcAft>
              <a:buClrTx/>
              <a:buSzTx/>
              <a:buFontTx/>
              <a:buNone/>
              <a:tabLst/>
              <a:defRPr/>
            </a:pPr>
            <a:r>
              <a:rPr kumimoji="0" lang="da-DK" sz="9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rPr>
              <a:t>              45 min</a:t>
            </a:r>
          </a:p>
        </p:txBody>
      </p:sp>
      <p:sp>
        <p:nvSpPr>
          <p:cNvPr id="14" name="Pladsholder til indhold 2">
            <a:extLst>
              <a:ext uri="{FF2B5EF4-FFF2-40B4-BE49-F238E27FC236}">
                <a16:creationId xmlns:a16="http://schemas.microsoft.com/office/drawing/2014/main" id="{7D08935F-3ABB-5ACB-4348-2ACF438F1532}"/>
              </a:ext>
            </a:extLst>
          </p:cNvPr>
          <p:cNvSpPr txBox="1">
            <a:spLocks/>
          </p:cNvSpPr>
          <p:nvPr/>
        </p:nvSpPr>
        <p:spPr>
          <a:xfrm>
            <a:off x="299452" y="1189088"/>
            <a:ext cx="8618518" cy="480074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6B249D6E-60D1-12F3-CFD0-2EC48E7CF470}"/>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Billede 2">
            <a:extLst>
              <a:ext uri="{FF2B5EF4-FFF2-40B4-BE49-F238E27FC236}">
                <a16:creationId xmlns:a16="http://schemas.microsoft.com/office/drawing/2014/main" id="{D98C893C-6F9E-9C27-DF11-96CA66AF621B}"/>
              </a:ext>
            </a:extLst>
          </p:cNvPr>
          <p:cNvPicPr>
            <a:picLocks noChangeAspect="1"/>
          </p:cNvPicPr>
          <p:nvPr/>
        </p:nvPicPr>
        <p:blipFill>
          <a:blip r:embed="rId3"/>
          <a:stretch>
            <a:fillRect/>
          </a:stretch>
        </p:blipFill>
        <p:spPr>
          <a:xfrm>
            <a:off x="9820770" y="231933"/>
            <a:ext cx="1914310" cy="1914310"/>
          </a:xfrm>
          <a:prstGeom prst="rect">
            <a:avLst/>
          </a:prstGeom>
        </p:spPr>
      </p:pic>
      <p:pic>
        <p:nvPicPr>
          <p:cNvPr id="1026" name="Picture 2" descr="Sandwich clipart Images - Free Download on Freepik">
            <a:extLst>
              <a:ext uri="{FF2B5EF4-FFF2-40B4-BE49-F238E27FC236}">
                <a16:creationId xmlns:a16="http://schemas.microsoft.com/office/drawing/2014/main" id="{A517D999-B872-D191-AF9B-EFDD3CD1C4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3582" y="3906296"/>
            <a:ext cx="4531577" cy="2229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685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65233-5FCF-8339-DA3B-49A54D9B8C4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9563BDF-8B94-8823-324F-78E26BA1C8A7}"/>
              </a:ext>
            </a:extLst>
          </p:cNvPr>
          <p:cNvSpPr>
            <a:spLocks noGrp="1"/>
          </p:cNvSpPr>
          <p:nvPr>
            <p:ph type="title"/>
          </p:nvPr>
        </p:nvSpPr>
        <p:spPr/>
        <p:txBody>
          <a:bodyPr>
            <a:normAutofit fontScale="90000"/>
          </a:bodyPr>
          <a:lstStyle/>
          <a:p>
            <a:br>
              <a:rPr lang="da-DK" sz="6000" b="1" dirty="0">
                <a:effectLst>
                  <a:outerShdw blurRad="38100" dist="38100" dir="2700000" algn="tl">
                    <a:srgbClr val="000000">
                      <a:alpha val="43137"/>
                    </a:srgbClr>
                  </a:outerShdw>
                </a:effectLst>
              </a:rPr>
            </a:br>
            <a:r>
              <a:rPr lang="da-DK" sz="6000" b="1" dirty="0">
                <a:effectLst>
                  <a:outerShdw blurRad="38100" dist="38100" dir="2700000" algn="tl">
                    <a:srgbClr val="000000">
                      <a:alpha val="43137"/>
                    </a:srgbClr>
                  </a:outerShdw>
                </a:effectLst>
              </a:rPr>
              <a:t>Opsamling på gruppearbejde 2</a:t>
            </a:r>
          </a:p>
        </p:txBody>
      </p:sp>
      <p:sp>
        <p:nvSpPr>
          <p:cNvPr id="3" name="Pladsholder til indhold 2">
            <a:extLst>
              <a:ext uri="{FF2B5EF4-FFF2-40B4-BE49-F238E27FC236}">
                <a16:creationId xmlns:a16="http://schemas.microsoft.com/office/drawing/2014/main" id="{2378F0E5-06D4-E616-C601-3BC4488FF2E3}"/>
              </a:ext>
            </a:extLst>
          </p:cNvPr>
          <p:cNvSpPr>
            <a:spLocks noGrp="1"/>
          </p:cNvSpPr>
          <p:nvPr>
            <p:ph idx="1"/>
          </p:nvPr>
        </p:nvSpPr>
        <p:spPr/>
        <p:txBody>
          <a:bodyPr/>
          <a:lstStyle/>
          <a:p>
            <a:pPr marL="0" indent="0">
              <a:buNone/>
            </a:pPr>
            <a:endParaRPr lang="da-DK" dirty="0"/>
          </a:p>
          <a:p>
            <a:r>
              <a:rPr lang="da-DK" dirty="0"/>
              <a:t>Har Tinas kommentarer givet anledning til en anden tilgang til samtalen? </a:t>
            </a:r>
          </a:p>
          <a:p>
            <a:r>
              <a:rPr lang="da-DK" dirty="0"/>
              <a:t>Hvad er vigtigt for jer at få frem på samtalen? </a:t>
            </a:r>
          </a:p>
        </p:txBody>
      </p:sp>
      <p:pic>
        <p:nvPicPr>
          <p:cNvPr id="6" name="Billede 5" descr="Et billede, der indeholder Font/skrifttype, logo, symbol, tekst&#10;&#10;Automatisk genereret beskrivelse">
            <a:extLst>
              <a:ext uri="{FF2B5EF4-FFF2-40B4-BE49-F238E27FC236}">
                <a16:creationId xmlns:a16="http://schemas.microsoft.com/office/drawing/2014/main" id="{60B14E98-F393-C7C9-F3B3-F603436F5843}"/>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03" r="2692" b="1"/>
          <a:stretch/>
        </p:blipFill>
        <p:spPr>
          <a:xfrm>
            <a:off x="10203765" y="90120"/>
            <a:ext cx="1522771" cy="1582834"/>
          </a:xfrm>
          <a:prstGeom prst="rect">
            <a:avLst/>
          </a:prstGeom>
        </p:spPr>
      </p:pic>
      <p:pic>
        <p:nvPicPr>
          <p:cNvPr id="4" name="Picture 2" descr="Flere hænder i vejret med 1-2-Mange">
            <a:extLst>
              <a:ext uri="{FF2B5EF4-FFF2-40B4-BE49-F238E27FC236}">
                <a16:creationId xmlns:a16="http://schemas.microsoft.com/office/drawing/2014/main" id="{03F61BD6-7937-6638-D544-D1C6CDA63A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46" y="4075291"/>
            <a:ext cx="7225990" cy="2529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306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661AB29-3F70-42EE-A658-BD5B8ECF6609}"/>
              </a:ext>
            </a:extLst>
          </p:cNvPr>
          <p:cNvSpPr>
            <a:spLocks noGrp="1"/>
          </p:cNvSpPr>
          <p:nvPr>
            <p:ph type="title"/>
          </p:nvPr>
        </p:nvSpPr>
        <p:spPr>
          <a:xfrm>
            <a:off x="612648" y="1078992"/>
            <a:ext cx="6268770" cy="1536192"/>
          </a:xfrm>
        </p:spPr>
        <p:txBody>
          <a:bodyPr anchor="b">
            <a:normAutofit fontScale="90000"/>
          </a:bodyPr>
          <a:lstStyle/>
          <a:p>
            <a:r>
              <a:rPr lang="da-DK" sz="6000" b="1" dirty="0">
                <a:effectLst>
                  <a:outerShdw blurRad="38100" dist="38100" dir="2700000" algn="tl">
                    <a:srgbClr val="000000">
                      <a:alpha val="43137"/>
                    </a:srgbClr>
                  </a:outerShdw>
                </a:effectLst>
              </a:rPr>
              <a:t>Under samtalen</a:t>
            </a:r>
            <a:br>
              <a:rPr lang="da-DK" sz="5200" b="1" dirty="0">
                <a:effectLst>
                  <a:outerShdw blurRad="38100" dist="38100" dir="2700000" algn="tl">
                    <a:srgbClr val="000000">
                      <a:alpha val="43137"/>
                    </a:srgbClr>
                  </a:outerShdw>
                </a:effectLst>
              </a:rPr>
            </a:br>
            <a:endParaRPr lang="da-DK" sz="5200" dirty="0">
              <a:effectLst>
                <a:outerShdw blurRad="38100" dist="38100" dir="2700000" algn="tl">
                  <a:srgbClr val="000000">
                    <a:alpha val="43137"/>
                  </a:srgbClr>
                </a:outerShdw>
              </a:effectLst>
            </a:endParaRPr>
          </a:p>
        </p:txBody>
      </p:sp>
      <p:sp>
        <p:nvSpPr>
          <p:cNvPr id="47" name="Rectangle 46">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9" name="Rectangle 48">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AC9D96D6-E322-497F-9FAD-87F485E0D4BC}"/>
              </a:ext>
            </a:extLst>
          </p:cNvPr>
          <p:cNvSpPr>
            <a:spLocks noGrp="1"/>
          </p:cNvSpPr>
          <p:nvPr>
            <p:ph idx="1"/>
          </p:nvPr>
        </p:nvSpPr>
        <p:spPr>
          <a:xfrm>
            <a:off x="612648" y="2035629"/>
            <a:ext cx="8008838" cy="4145715"/>
          </a:xfrm>
        </p:spPr>
        <p:txBody>
          <a:bodyPr>
            <a:noAutofit/>
          </a:bodyPr>
          <a:lstStyle/>
          <a:p>
            <a:pPr marL="0" lvl="0" indent="0">
              <a:buNone/>
            </a:pPr>
            <a:r>
              <a:rPr lang="da-DK" dirty="0" err="1"/>
              <a:t>TR’s</a:t>
            </a:r>
            <a:r>
              <a:rPr lang="da-DK" dirty="0"/>
              <a:t> opgave er:</a:t>
            </a:r>
          </a:p>
          <a:p>
            <a:pPr marL="0" lvl="0" indent="0">
              <a:buNone/>
            </a:pPr>
            <a:endParaRPr lang="da-DK" dirty="0"/>
          </a:p>
          <a:p>
            <a:pPr lvl="0"/>
            <a:r>
              <a:rPr lang="da-DK" dirty="0"/>
              <a:t>At rammer og procedure overholdes</a:t>
            </a:r>
          </a:p>
          <a:p>
            <a:pPr lvl="0"/>
            <a:r>
              <a:rPr lang="da-DK" dirty="0"/>
              <a:t>At bevare overblikket bedst muligt, tag evt. noter undervejs i samtalen </a:t>
            </a:r>
          </a:p>
          <a:p>
            <a:pPr lvl="0"/>
            <a:r>
              <a:rPr lang="da-DK" dirty="0"/>
              <a:t>At en sanktion føres til referat. </a:t>
            </a:r>
          </a:p>
          <a:p>
            <a:pPr lvl="0"/>
            <a:r>
              <a:rPr lang="da-DK" dirty="0"/>
              <a:t>Hvis nødvendigt, at sikre Kollegaen får formidlet til ledelsen hvilken information de øvrige på arbejdspladsen skal have. </a:t>
            </a:r>
          </a:p>
        </p:txBody>
      </p:sp>
      <p:pic>
        <p:nvPicPr>
          <p:cNvPr id="4" name="Billede 3">
            <a:extLst>
              <a:ext uri="{FF2B5EF4-FFF2-40B4-BE49-F238E27FC236}">
                <a16:creationId xmlns:a16="http://schemas.microsoft.com/office/drawing/2014/main" id="{E4C08559-A7D1-4957-99CF-997EE3E54D0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1" b="1"/>
          <a:stretch/>
        </p:blipFill>
        <p:spPr>
          <a:xfrm>
            <a:off x="10030437" y="379766"/>
            <a:ext cx="1758791" cy="1758791"/>
          </a:xfrm>
          <a:prstGeom prst="rect">
            <a:avLst/>
          </a:prstGeom>
        </p:spPr>
      </p:pic>
      <p:pic>
        <p:nvPicPr>
          <p:cNvPr id="3074" name="Picture 2" descr="Group of people discuss ideas">
            <a:extLst>
              <a:ext uri="{FF2B5EF4-FFF2-40B4-BE49-F238E27FC236}">
                <a16:creationId xmlns:a16="http://schemas.microsoft.com/office/drawing/2014/main" id="{EE6472BD-AB0C-D9E6-8B1C-2AEEDDA511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1352" y="4016828"/>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546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3E4B3DAE-6ACC-3F31-91F4-B702B2EC5948}"/>
              </a:ext>
            </a:extLst>
          </p:cNvPr>
          <p:cNvSpPr>
            <a:spLocks noGrp="1"/>
          </p:cNvSpPr>
          <p:nvPr>
            <p:ph idx="1"/>
          </p:nvPr>
        </p:nvSpPr>
        <p:spPr>
          <a:xfrm>
            <a:off x="1447800" y="381000"/>
            <a:ext cx="7043057" cy="1001486"/>
          </a:xfrm>
        </p:spPr>
        <p:txBody>
          <a:bodyPr>
            <a:noAutofit/>
          </a:bodyPr>
          <a:lstStyle/>
          <a:p>
            <a:pPr marL="0" indent="0" algn="ctr">
              <a:buNone/>
            </a:pPr>
            <a:r>
              <a:rPr lang="da-DK" sz="6000" b="1" dirty="0">
                <a:effectLst>
                  <a:outerShdw blurRad="38100" dist="38100" dir="2700000" algn="tl">
                    <a:srgbClr val="000000">
                      <a:alpha val="43137"/>
                    </a:srgbClr>
                  </a:outerShdw>
                </a:effectLst>
              </a:rPr>
              <a:t>Tjek-ind-guide</a:t>
            </a:r>
          </a:p>
        </p:txBody>
      </p:sp>
      <p:pic>
        <p:nvPicPr>
          <p:cNvPr id="17" name="Billede 16">
            <a:extLst>
              <a:ext uri="{FF2B5EF4-FFF2-40B4-BE49-F238E27FC236}">
                <a16:creationId xmlns:a16="http://schemas.microsoft.com/office/drawing/2014/main" id="{0FDE4A8C-02BE-344F-3EE2-FCCEFA8E0F9E}"/>
              </a:ext>
            </a:extLst>
          </p:cNvPr>
          <p:cNvPicPr>
            <a:picLocks noChangeAspect="1"/>
          </p:cNvPicPr>
          <p:nvPr/>
        </p:nvPicPr>
        <p:blipFill>
          <a:blip r:embed="rId3"/>
          <a:stretch>
            <a:fillRect/>
          </a:stretch>
        </p:blipFill>
        <p:spPr>
          <a:xfrm>
            <a:off x="1088570" y="1468317"/>
            <a:ext cx="9994175" cy="4584139"/>
          </a:xfrm>
          <a:prstGeom prst="rect">
            <a:avLst/>
          </a:prstGeom>
        </p:spPr>
      </p:pic>
      <p:sp>
        <p:nvSpPr>
          <p:cNvPr id="2" name="Pladsholder til sidefod 1">
            <a:extLst>
              <a:ext uri="{FF2B5EF4-FFF2-40B4-BE49-F238E27FC236}">
                <a16:creationId xmlns:a16="http://schemas.microsoft.com/office/drawing/2014/main" id="{B6AF495E-C018-D9DC-8173-D504E1172E59}"/>
              </a:ext>
            </a:extLst>
          </p:cNvPr>
          <p:cNvSpPr>
            <a:spLocks noGrp="1"/>
          </p:cNvSpPr>
          <p:nvPr>
            <p:ph type="ftr" sz="quarter" idx="11"/>
          </p:nvPr>
        </p:nvSpPr>
        <p:spPr>
          <a:xfrm>
            <a:off x="2719970" y="6203296"/>
            <a:ext cx="4461006" cy="46784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a:t>
            </a:r>
          </a:p>
        </p:txBody>
      </p:sp>
      <p:pic>
        <p:nvPicPr>
          <p:cNvPr id="4" name="Billede 3">
            <a:extLst>
              <a:ext uri="{FF2B5EF4-FFF2-40B4-BE49-F238E27FC236}">
                <a16:creationId xmlns:a16="http://schemas.microsoft.com/office/drawing/2014/main" id="{A6876295-D97C-EB8C-30ED-F4198AB88295}"/>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r="-8" b="152"/>
          <a:stretch/>
        </p:blipFill>
        <p:spPr>
          <a:xfrm>
            <a:off x="10493829" y="88425"/>
            <a:ext cx="1495807" cy="1493405"/>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2163636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FBDBA10-F4ED-4F30-9FCD-C5779315B871}"/>
              </a:ext>
            </a:extLst>
          </p:cNvPr>
          <p:cNvSpPr>
            <a:spLocks noGrp="1"/>
          </p:cNvSpPr>
          <p:nvPr>
            <p:ph type="title"/>
          </p:nvPr>
        </p:nvSpPr>
        <p:spPr>
          <a:xfrm>
            <a:off x="612648" y="812945"/>
            <a:ext cx="6268770" cy="1116757"/>
          </a:xfrm>
        </p:spPr>
        <p:txBody>
          <a:bodyPr anchor="b">
            <a:normAutofit/>
          </a:bodyPr>
          <a:lstStyle/>
          <a:p>
            <a:r>
              <a:rPr lang="da-DK" sz="6000" b="1" dirty="0">
                <a:effectLst>
                  <a:outerShdw blurRad="38100" dist="38100" dir="2700000" algn="tl">
                    <a:srgbClr val="000000">
                      <a:alpha val="43137"/>
                    </a:srgbClr>
                  </a:outerShdw>
                </a:effectLst>
              </a:rPr>
              <a:t>Efter samtalen</a:t>
            </a:r>
          </a:p>
        </p:txBody>
      </p:sp>
      <p:sp>
        <p:nvSpPr>
          <p:cNvPr id="22" name="Rectangle 21">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F8A426C0-2E10-4E70-BEB2-E6BFD502221B}"/>
              </a:ext>
            </a:extLst>
          </p:cNvPr>
          <p:cNvSpPr>
            <a:spLocks noGrp="1"/>
          </p:cNvSpPr>
          <p:nvPr>
            <p:ph idx="1"/>
          </p:nvPr>
        </p:nvSpPr>
        <p:spPr>
          <a:xfrm>
            <a:off x="612647" y="2547257"/>
            <a:ext cx="8280981" cy="3634087"/>
          </a:xfrm>
        </p:spPr>
        <p:txBody>
          <a:bodyPr>
            <a:normAutofit fontScale="92500" lnSpcReduction="10000"/>
          </a:bodyPr>
          <a:lstStyle/>
          <a:p>
            <a:pPr marL="0" indent="0">
              <a:buNone/>
            </a:pPr>
            <a:r>
              <a:rPr lang="da-DK" dirty="0" err="1"/>
              <a:t>TR’s</a:t>
            </a:r>
            <a:r>
              <a:rPr lang="da-DK" dirty="0"/>
              <a:t> opgave er:</a:t>
            </a:r>
          </a:p>
          <a:p>
            <a:pPr marL="0" indent="0">
              <a:buNone/>
            </a:pPr>
            <a:endParaRPr lang="da-DK" dirty="0"/>
          </a:p>
          <a:p>
            <a:r>
              <a:rPr lang="da-DK" dirty="0"/>
              <a:t>Sammen med kollegaen at læse referatet grundigt igennem, hvis nødvendigt at lave rettelser/tilføjelser  referatet.</a:t>
            </a:r>
          </a:p>
          <a:p>
            <a:r>
              <a:rPr lang="da-DK" dirty="0"/>
              <a:t>At evaluere forløbet med Kollegaen</a:t>
            </a:r>
          </a:p>
          <a:p>
            <a:pPr lvl="0"/>
            <a:r>
              <a:rPr lang="da-DK" dirty="0"/>
              <a:t>Rids op, hvad der er blevet aftalt på samtalen</a:t>
            </a:r>
          </a:p>
          <a:p>
            <a:pPr lvl="0"/>
            <a:r>
              <a:rPr lang="da-DK" dirty="0"/>
              <a:t>Aftal, hvordan Kollegaen kan komme i kontakt med dig, hvis der bliver behov for dette</a:t>
            </a:r>
          </a:p>
          <a:p>
            <a:endParaRPr lang="da-DK" sz="2000" dirty="0"/>
          </a:p>
        </p:txBody>
      </p:sp>
      <p:pic>
        <p:nvPicPr>
          <p:cNvPr id="4" name="Billede 3">
            <a:extLst>
              <a:ext uri="{FF2B5EF4-FFF2-40B4-BE49-F238E27FC236}">
                <a16:creationId xmlns:a16="http://schemas.microsoft.com/office/drawing/2014/main" id="{559FE6F8-9B4D-41ED-9C96-98929DC16B6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1" b="1"/>
          <a:stretch/>
        </p:blipFill>
        <p:spPr>
          <a:xfrm>
            <a:off x="9671209" y="249137"/>
            <a:ext cx="2041820" cy="2041820"/>
          </a:xfrm>
          <a:prstGeom prst="rect">
            <a:avLst/>
          </a:prstGeom>
        </p:spPr>
      </p:pic>
      <p:pic>
        <p:nvPicPr>
          <p:cNvPr id="13314" name="Picture 2" descr="kontinuerlig linje tegning af hånd pegende Stock-vektor (royaltyfri)  508922746 | Shutterstock">
            <a:extLst>
              <a:ext uri="{FF2B5EF4-FFF2-40B4-BE49-F238E27FC236}">
                <a16:creationId xmlns:a16="http://schemas.microsoft.com/office/drawing/2014/main" id="{CD47271D-8B71-2433-C796-293959EABC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281" r="41749" b="7161"/>
          <a:stretch/>
        </p:blipFill>
        <p:spPr bwMode="auto">
          <a:xfrm>
            <a:off x="8724152" y="3429000"/>
            <a:ext cx="2988877" cy="29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275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0F8D6-74EF-978C-813B-63080AD42C11}"/>
            </a:ext>
          </a:extLst>
        </p:cNvPr>
        <p:cNvGrpSpPr/>
        <p:nvPr/>
      </p:nvGrpSpPr>
      <p:grpSpPr>
        <a:xfrm>
          <a:off x="0" y="0"/>
          <a:ext cx="0" cy="0"/>
          <a:chOff x="0" y="0"/>
          <a:chExt cx="0" cy="0"/>
        </a:xfrm>
      </p:grpSpPr>
      <p:sp useBgFill="1">
        <p:nvSpPr>
          <p:cNvPr id="10244" name="Rectangle 10246">
            <a:extLst>
              <a:ext uri="{FF2B5EF4-FFF2-40B4-BE49-F238E27FC236}">
                <a16:creationId xmlns:a16="http://schemas.microsoft.com/office/drawing/2014/main" id="{41BE2825-F5FB-07CF-20BD-533886315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5" name="Freeform: Shape 10248">
            <a:extLst>
              <a:ext uri="{FF2B5EF4-FFF2-40B4-BE49-F238E27FC236}">
                <a16:creationId xmlns:a16="http://schemas.microsoft.com/office/drawing/2014/main" id="{068E18DB-F313-5894-CECF-75ABE5108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el 1">
            <a:extLst>
              <a:ext uri="{FF2B5EF4-FFF2-40B4-BE49-F238E27FC236}">
                <a16:creationId xmlns:a16="http://schemas.microsoft.com/office/drawing/2014/main" id="{179EF1E6-308B-B256-AD0A-99D05AB4F94D}"/>
              </a:ext>
            </a:extLst>
          </p:cNvPr>
          <p:cNvSpPr>
            <a:spLocks noGrp="1"/>
          </p:cNvSpPr>
          <p:nvPr>
            <p:ph type="title"/>
          </p:nvPr>
        </p:nvSpPr>
        <p:spPr>
          <a:xfrm>
            <a:off x="1246824" y="643467"/>
            <a:ext cx="5301758" cy="1800526"/>
          </a:xfrm>
        </p:spPr>
        <p:txBody>
          <a:bodyPr>
            <a:normAutofit fontScale="90000"/>
          </a:bodyPr>
          <a:lstStyle/>
          <a:p>
            <a:br>
              <a:rPr lang="da-DK" sz="1400" b="1" dirty="0">
                <a:effectLst>
                  <a:outerShdw blurRad="38100" dist="38100" dir="2700000" algn="tl">
                    <a:srgbClr val="000000">
                      <a:alpha val="43137"/>
                    </a:srgbClr>
                  </a:outerShdw>
                </a:effectLst>
              </a:rPr>
            </a:br>
            <a:br>
              <a:rPr lang="da-DK" sz="1400" b="1" dirty="0">
                <a:effectLst>
                  <a:outerShdw blurRad="38100" dist="38100" dir="2700000" algn="tl">
                    <a:srgbClr val="000000">
                      <a:alpha val="43137"/>
                    </a:srgbClr>
                  </a:outerShdw>
                </a:effectLst>
              </a:rPr>
            </a:br>
            <a:br>
              <a:rPr lang="da-DK" sz="1400" b="1" dirty="0">
                <a:effectLst>
                  <a:outerShdw blurRad="38100" dist="38100" dir="2700000" algn="tl">
                    <a:srgbClr val="000000">
                      <a:alpha val="43137"/>
                    </a:srgbClr>
                  </a:outerShdw>
                </a:effectLst>
              </a:rPr>
            </a:br>
            <a:br>
              <a:rPr lang="da-DK" sz="1400" b="1" dirty="0">
                <a:effectLst>
                  <a:outerShdw blurRad="38100" dist="38100" dir="2700000" algn="tl">
                    <a:srgbClr val="000000">
                      <a:alpha val="43137"/>
                    </a:srgbClr>
                  </a:outerShdw>
                </a:effectLst>
              </a:rPr>
            </a:br>
            <a:r>
              <a:rPr lang="da-DK" sz="6700" b="1" dirty="0">
                <a:effectLst>
                  <a:outerShdw blurRad="38100" dist="38100" dir="2700000" algn="tl">
                    <a:srgbClr val="000000">
                      <a:alpha val="43137"/>
                    </a:srgbClr>
                  </a:outerShdw>
                </a:effectLst>
              </a:rPr>
              <a:t>Gruppearbejde</a:t>
            </a:r>
            <a:br>
              <a:rPr lang="da-DK" sz="1400" b="1" dirty="0">
                <a:effectLst>
                  <a:outerShdw blurRad="38100" dist="38100" dir="2700000" algn="tl">
                    <a:srgbClr val="000000">
                      <a:alpha val="43137"/>
                    </a:srgbClr>
                  </a:outerShdw>
                </a:effectLst>
              </a:rPr>
            </a:br>
            <a:br>
              <a:rPr lang="da-DK" sz="1400" b="1" dirty="0">
                <a:effectLst>
                  <a:outerShdw blurRad="38100" dist="38100" dir="2700000" algn="tl">
                    <a:srgbClr val="000000">
                      <a:alpha val="43137"/>
                    </a:srgbClr>
                  </a:outerShdw>
                </a:effectLst>
              </a:rPr>
            </a:br>
            <a:r>
              <a:rPr lang="da-DK" b="1" dirty="0">
                <a:effectLst>
                  <a:outerShdw blurRad="38100" dist="38100" dir="2700000" algn="tl">
                    <a:srgbClr val="000000">
                      <a:alpha val="43137"/>
                    </a:srgbClr>
                  </a:outerShdw>
                </a:effectLst>
              </a:rPr>
              <a:t>Runde 3</a:t>
            </a:r>
            <a:br>
              <a:rPr lang="da-DK" sz="1400" b="1" dirty="0">
                <a:effectLst>
                  <a:outerShdw blurRad="38100" dist="38100" dir="2700000" algn="tl">
                    <a:srgbClr val="000000">
                      <a:alpha val="43137"/>
                    </a:srgbClr>
                  </a:outerShdw>
                </a:effectLst>
              </a:rPr>
            </a:br>
            <a:endParaRPr lang="da-DK" sz="1400" b="1" dirty="0">
              <a:effectLst>
                <a:outerShdw blurRad="38100" dist="38100" dir="2700000" algn="tl">
                  <a:srgbClr val="000000">
                    <a:alpha val="43137"/>
                  </a:srgbClr>
                </a:outerShdw>
              </a:effectLst>
            </a:endParaRPr>
          </a:p>
        </p:txBody>
      </p:sp>
      <p:sp>
        <p:nvSpPr>
          <p:cNvPr id="3" name="Pladsholder til indhold 2">
            <a:extLst>
              <a:ext uri="{FF2B5EF4-FFF2-40B4-BE49-F238E27FC236}">
                <a16:creationId xmlns:a16="http://schemas.microsoft.com/office/drawing/2014/main" id="{7997779D-E4AC-9166-B969-CAC8FAEC29E6}"/>
              </a:ext>
            </a:extLst>
          </p:cNvPr>
          <p:cNvSpPr>
            <a:spLocks noGrp="1"/>
          </p:cNvSpPr>
          <p:nvPr>
            <p:ph idx="1"/>
          </p:nvPr>
        </p:nvSpPr>
        <p:spPr>
          <a:xfrm>
            <a:off x="1246824" y="2623381"/>
            <a:ext cx="6324854" cy="3553581"/>
          </a:xfrm>
        </p:spPr>
        <p:txBody>
          <a:bodyPr>
            <a:normAutofit fontScale="92500" lnSpcReduction="10000"/>
          </a:bodyPr>
          <a:lstStyle/>
          <a:p>
            <a:r>
              <a:rPr lang="da-DK" sz="2000" dirty="0"/>
              <a:t>Samtalen er nu overstået, og I har fået udleveret referatet til gennemlæsning.</a:t>
            </a:r>
          </a:p>
          <a:p>
            <a:r>
              <a:rPr lang="da-DK" sz="2000" dirty="0"/>
              <a:t>Tina er oprørt, og synes slet ikke, at ledelsen har beskrevet hendes oplevelse af situationen. Hun har svært ved at samle sig om at kommentere referatet.  </a:t>
            </a:r>
          </a:p>
          <a:p>
            <a:r>
              <a:rPr lang="da-DK" sz="2000" dirty="0"/>
              <a:t>Læs og gennemgå referatet  og vurder om I skal afgive bemærkninger til referatet.</a:t>
            </a:r>
          </a:p>
          <a:p>
            <a:pPr marL="0" indent="0">
              <a:buNone/>
            </a:pPr>
            <a:endParaRPr lang="da-DK" sz="2000" b="1" dirty="0"/>
          </a:p>
          <a:p>
            <a:pPr marL="0" indent="0">
              <a:buNone/>
            </a:pPr>
            <a:r>
              <a:rPr lang="da-DK" sz="4000" b="1" dirty="0"/>
              <a:t>Arbejd med casen i grupper i</a:t>
            </a:r>
          </a:p>
          <a:p>
            <a:pPr marL="0" indent="0">
              <a:buNone/>
            </a:pPr>
            <a:r>
              <a:rPr lang="da-DK" sz="4000" b="1" dirty="0"/>
              <a:t>30 min</a:t>
            </a:r>
          </a:p>
        </p:txBody>
      </p:sp>
      <p:pic>
        <p:nvPicPr>
          <p:cNvPr id="10242" name="Picture 2" descr="Business team møde kontinuerlig linje tegning. Stock-vektor (royaltyfri)  1540355804 | Shutterstock">
            <a:extLst>
              <a:ext uri="{FF2B5EF4-FFF2-40B4-BE49-F238E27FC236}">
                <a16:creationId xmlns:a16="http://schemas.microsoft.com/office/drawing/2014/main" id="{4CBFA80C-CA3D-F83D-4DF8-A1C15DCFA7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 r="4320" b="9677"/>
          <a:stretch/>
        </p:blipFill>
        <p:spPr bwMode="auto">
          <a:xfrm>
            <a:off x="7700211" y="790876"/>
            <a:ext cx="3848322" cy="2250188"/>
          </a:xfrm>
          <a:prstGeom prst="rect">
            <a:avLst/>
          </a:prstGeom>
          <a:noFill/>
          <a:extLst>
            <a:ext uri="{909E8E84-426E-40DD-AFC4-6F175D3DCCD1}">
              <a14:hiddenFill xmlns:a14="http://schemas.microsoft.com/office/drawing/2010/main">
                <a:solidFill>
                  <a:srgbClr val="FFFFFF"/>
                </a:solidFill>
              </a14:hiddenFill>
            </a:ext>
          </a:extLst>
        </p:spPr>
      </p:pic>
      <p:pic>
        <p:nvPicPr>
          <p:cNvPr id="4" name="Billede 3" descr="Et billede, der indeholder Font/skrifttype, logo, symbol, tekst&#10;&#10;Automatisk genereret beskrivelse">
            <a:extLst>
              <a:ext uri="{FF2B5EF4-FFF2-40B4-BE49-F238E27FC236}">
                <a16:creationId xmlns:a16="http://schemas.microsoft.com/office/drawing/2014/main" id="{8DB734DE-39DF-FB6A-2893-1A7B809A63F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31617" y="3657600"/>
            <a:ext cx="2585510" cy="2585510"/>
          </a:xfrm>
          <a:prstGeom prst="rect">
            <a:avLst/>
          </a:prstGeom>
        </p:spPr>
      </p:pic>
    </p:spTree>
    <p:extLst>
      <p:ext uri="{BB962C8B-B14F-4D97-AF65-F5344CB8AC3E}">
        <p14:creationId xmlns:p14="http://schemas.microsoft.com/office/powerpoint/2010/main" val="1102823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8848F-98F2-82BB-271D-25A77511C0F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6D40AA0-CD1F-0BA0-FBC2-B7C7B0A0637A}"/>
              </a:ext>
            </a:extLst>
          </p:cNvPr>
          <p:cNvSpPr>
            <a:spLocks noGrp="1"/>
          </p:cNvSpPr>
          <p:nvPr>
            <p:ph type="title"/>
          </p:nvPr>
        </p:nvSpPr>
        <p:spPr/>
        <p:txBody>
          <a:bodyPr>
            <a:normAutofit fontScale="90000"/>
          </a:bodyPr>
          <a:lstStyle/>
          <a:p>
            <a:br>
              <a:rPr lang="da-DK" sz="6000" b="1" dirty="0">
                <a:effectLst>
                  <a:outerShdw blurRad="38100" dist="38100" dir="2700000" algn="tl">
                    <a:srgbClr val="000000">
                      <a:alpha val="43137"/>
                    </a:srgbClr>
                  </a:outerShdw>
                </a:effectLst>
              </a:rPr>
            </a:br>
            <a:r>
              <a:rPr lang="da-DK" sz="6000" b="1" dirty="0">
                <a:effectLst>
                  <a:outerShdw blurRad="38100" dist="38100" dir="2700000" algn="tl">
                    <a:srgbClr val="000000">
                      <a:alpha val="43137"/>
                    </a:srgbClr>
                  </a:outerShdw>
                </a:effectLst>
              </a:rPr>
              <a:t>Opsamling på gruppearbejde 3</a:t>
            </a:r>
          </a:p>
        </p:txBody>
      </p:sp>
      <p:sp>
        <p:nvSpPr>
          <p:cNvPr id="3" name="Pladsholder til indhold 2">
            <a:extLst>
              <a:ext uri="{FF2B5EF4-FFF2-40B4-BE49-F238E27FC236}">
                <a16:creationId xmlns:a16="http://schemas.microsoft.com/office/drawing/2014/main" id="{9D1D007E-9DD3-BB08-458D-DC0374E23280}"/>
              </a:ext>
            </a:extLst>
          </p:cNvPr>
          <p:cNvSpPr>
            <a:spLocks noGrp="1"/>
          </p:cNvSpPr>
          <p:nvPr>
            <p:ph idx="1"/>
          </p:nvPr>
        </p:nvSpPr>
        <p:spPr/>
        <p:txBody>
          <a:bodyPr/>
          <a:lstStyle/>
          <a:p>
            <a:pPr marL="0" indent="0">
              <a:lnSpc>
                <a:spcPct val="107000"/>
              </a:lnSpc>
              <a:spcAft>
                <a:spcPts val="800"/>
              </a:spcAft>
              <a:buNone/>
            </a:pP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da-DK" dirty="0"/>
              <a:t>Blev I enige om at afgive bemærkninger til referatet?</a:t>
            </a:r>
          </a:p>
          <a:p>
            <a:pPr lvl="1"/>
            <a:r>
              <a:rPr lang="da-DK" dirty="0"/>
              <a:t>Hvis ja: Hvilke bemærkninger angav I?</a:t>
            </a:r>
          </a:p>
          <a:p>
            <a:pPr lvl="1"/>
            <a:r>
              <a:rPr lang="da-DK" dirty="0"/>
              <a:t>Hvis Nej: Hvad var årsagen til at I ikke angav bemærkninger?  </a:t>
            </a:r>
          </a:p>
          <a:p>
            <a:pPr lvl="1"/>
            <a:endParaRPr lang="da-DK" dirty="0"/>
          </a:p>
        </p:txBody>
      </p:sp>
      <p:pic>
        <p:nvPicPr>
          <p:cNvPr id="6" name="Billede 5" descr="Et billede, der indeholder Font/skrifttype, logo, symbol, tekst&#10;&#10;Automatisk genereret beskrivelse">
            <a:extLst>
              <a:ext uri="{FF2B5EF4-FFF2-40B4-BE49-F238E27FC236}">
                <a16:creationId xmlns:a16="http://schemas.microsoft.com/office/drawing/2014/main" id="{E67F2DD3-A909-9956-8A42-56467645FE1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03" r="2692" b="1"/>
          <a:stretch/>
        </p:blipFill>
        <p:spPr>
          <a:xfrm>
            <a:off x="10203765" y="90120"/>
            <a:ext cx="1522771" cy="1582834"/>
          </a:xfrm>
          <a:prstGeom prst="rect">
            <a:avLst/>
          </a:prstGeom>
        </p:spPr>
      </p:pic>
      <p:pic>
        <p:nvPicPr>
          <p:cNvPr id="4" name="Picture 2" descr="Flere hænder i vejret med 1-2-Mange">
            <a:extLst>
              <a:ext uri="{FF2B5EF4-FFF2-40B4-BE49-F238E27FC236}">
                <a16:creationId xmlns:a16="http://schemas.microsoft.com/office/drawing/2014/main" id="{9F9C6DA7-9244-B16C-8C4C-2E3DE941EF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46" y="4075291"/>
            <a:ext cx="7225990" cy="2529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0584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1B5E6D-108F-621D-1E7D-B081A18A7E02}"/>
              </a:ext>
            </a:extLst>
          </p:cNvPr>
          <p:cNvSpPr>
            <a:spLocks noGrp="1"/>
          </p:cNvSpPr>
          <p:nvPr>
            <p:ph type="title"/>
          </p:nvPr>
        </p:nvSpPr>
        <p:spPr/>
        <p:txBody>
          <a:bodyPr>
            <a:normAutofit/>
          </a:bodyPr>
          <a:lstStyle/>
          <a:p>
            <a:r>
              <a:rPr lang="da-DK" sz="6000" b="1">
                <a:effectLst>
                  <a:outerShdw blurRad="38100" dist="38100" dir="2700000" algn="tl">
                    <a:srgbClr val="000000">
                      <a:alpha val="43137"/>
                    </a:srgbClr>
                  </a:outerShdw>
                </a:effectLst>
              </a:rPr>
              <a:t>Opsamling på Bisiddertema </a:t>
            </a:r>
            <a:endParaRPr lang="da-DK" sz="6000" b="1" dirty="0">
              <a:effectLst>
                <a:outerShdw blurRad="38100" dist="38100" dir="2700000" algn="tl">
                  <a:srgbClr val="000000">
                    <a:alpha val="43137"/>
                  </a:srgbClr>
                </a:outerShdw>
              </a:effectLst>
            </a:endParaRPr>
          </a:p>
        </p:txBody>
      </p:sp>
      <p:sp>
        <p:nvSpPr>
          <p:cNvPr id="3" name="Pladsholder til indhold 2">
            <a:extLst>
              <a:ext uri="{FF2B5EF4-FFF2-40B4-BE49-F238E27FC236}">
                <a16:creationId xmlns:a16="http://schemas.microsoft.com/office/drawing/2014/main" id="{1DCD0180-401D-9458-A524-CAE53CAEA473}"/>
              </a:ext>
            </a:extLst>
          </p:cNvPr>
          <p:cNvSpPr>
            <a:spLocks noGrp="1"/>
          </p:cNvSpPr>
          <p:nvPr>
            <p:ph idx="1"/>
          </p:nvPr>
        </p:nvSpPr>
        <p:spPr/>
        <p:txBody>
          <a:bodyPr>
            <a:normAutofit/>
          </a:bodyPr>
          <a:lstStyle/>
          <a:p>
            <a:pPr marL="0" indent="0" algn="ctr">
              <a:lnSpc>
                <a:spcPct val="107000"/>
              </a:lnSpc>
              <a:spcAft>
                <a:spcPts val="800"/>
              </a:spcAft>
              <a:buNone/>
            </a:pPr>
            <a:endParaRPr lang="da-DK" sz="1800" kern="10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endParaRPr lang="da-DK" sz="1800" kern="100">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07000"/>
              </a:lnSpc>
              <a:spcAft>
                <a:spcPts val="800"/>
              </a:spcAft>
              <a:buNone/>
            </a:pPr>
            <a:r>
              <a:rPr lang="da-DK" b="1" kern="100">
                <a:effectLst/>
                <a:latin typeface="Aptos" panose="020B0004020202020204" pitchFamily="34" charset="0"/>
                <a:ea typeface="Aptos" panose="020B0004020202020204" pitchFamily="34" charset="0"/>
                <a:cs typeface="Times New Roman" panose="02020603050405020304" pitchFamily="18" charset="0"/>
              </a:rPr>
              <a:t>Har I spørgsmål til bisidderopgaven? </a:t>
            </a:r>
          </a:p>
          <a:p>
            <a:pPr marL="0" indent="0" algn="ctr">
              <a:lnSpc>
                <a:spcPct val="107000"/>
              </a:lnSpc>
              <a:spcAft>
                <a:spcPts val="800"/>
              </a:spcAft>
              <a:buNone/>
            </a:pPr>
            <a:r>
              <a:rPr lang="da-DK" b="1" kern="100">
                <a:latin typeface="Aptos" panose="020B0004020202020204" pitchFamily="34" charset="0"/>
                <a:ea typeface="Aptos" panose="020B0004020202020204" pitchFamily="34" charset="0"/>
                <a:cs typeface="Times New Roman" panose="02020603050405020304" pitchFamily="18" charset="0"/>
              </a:rPr>
              <a:t>Hvordan har det været? </a:t>
            </a:r>
          </a:p>
          <a:p>
            <a:pPr marL="0" indent="0" algn="ctr">
              <a:lnSpc>
                <a:spcPct val="107000"/>
              </a:lnSpc>
              <a:spcAft>
                <a:spcPts val="800"/>
              </a:spcAft>
              <a:buNone/>
            </a:pPr>
            <a:r>
              <a:rPr lang="da-DK" b="1" kern="100">
                <a:effectLst/>
                <a:latin typeface="Aptos" panose="020B0004020202020204" pitchFamily="34" charset="0"/>
                <a:ea typeface="Aptos" panose="020B0004020202020204" pitchFamily="34" charset="0"/>
                <a:cs typeface="Times New Roman" panose="02020603050405020304" pitchFamily="18" charset="0"/>
              </a:rPr>
              <a:t>Hvad tager I med tilbage? </a:t>
            </a:r>
          </a:p>
          <a:p>
            <a:pPr marL="0" indent="0" algn="ctr">
              <a:lnSpc>
                <a:spcPct val="107000"/>
              </a:lnSpc>
              <a:spcAft>
                <a:spcPts val="800"/>
              </a:spcAft>
              <a:buNone/>
            </a:pPr>
            <a:r>
              <a:rPr lang="da-DK" b="1" kern="100">
                <a:latin typeface="Aptos" panose="020B0004020202020204" pitchFamily="34" charset="0"/>
                <a:cs typeface="Times New Roman" panose="02020603050405020304" pitchFamily="18" charset="0"/>
              </a:rPr>
              <a:t>Andet? </a:t>
            </a:r>
            <a:endParaRPr lang="da-DK"/>
          </a:p>
          <a:p>
            <a:pPr marL="0" indent="0">
              <a:buNone/>
            </a:pPr>
            <a:endParaRPr lang="da-DK" dirty="0"/>
          </a:p>
        </p:txBody>
      </p:sp>
      <p:pic>
        <p:nvPicPr>
          <p:cNvPr id="6" name="Billede 5" descr="Et billede, der indeholder Font/skrifttype, logo, symbol, tekst&#10;&#10;Automatisk genereret beskrivelse">
            <a:extLst>
              <a:ext uri="{FF2B5EF4-FFF2-40B4-BE49-F238E27FC236}">
                <a16:creationId xmlns:a16="http://schemas.microsoft.com/office/drawing/2014/main" id="{48A34260-56DD-1345-6D10-B0A9AA9A188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03" r="2692" b="1"/>
          <a:stretch/>
        </p:blipFill>
        <p:spPr>
          <a:xfrm>
            <a:off x="10203765" y="90120"/>
            <a:ext cx="1522771" cy="1582834"/>
          </a:xfrm>
          <a:prstGeom prst="rect">
            <a:avLst/>
          </a:prstGeom>
        </p:spPr>
      </p:pic>
      <p:pic>
        <p:nvPicPr>
          <p:cNvPr id="12290" name="Picture 2" descr="håndtrukne spørgsmålstegn skitse på hvid baggrund Stock-illustration  670423792 | Shutterstock">
            <a:extLst>
              <a:ext uri="{FF2B5EF4-FFF2-40B4-BE49-F238E27FC236}">
                <a16:creationId xmlns:a16="http://schemas.microsoft.com/office/drawing/2014/main" id="{334D3CF2-0391-18BA-C40A-D5F88C72F7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792"/>
          <a:stretch>
            <a:fillRect/>
          </a:stretch>
        </p:blipFill>
        <p:spPr bwMode="auto">
          <a:xfrm>
            <a:off x="191596" y="4053924"/>
            <a:ext cx="3867448" cy="2558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8192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0C66D-951C-B22B-1B62-8BEFBB515829}"/>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07891667-AA7D-0138-192D-B75B48E44B4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0E0217FC-D32A-5F99-AAA7-921D7BE22957}"/>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E8D02543-64AE-834B-65DB-70E484BC36DC}"/>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Kl.09.00 – 09.05 Velkomst og tjek ind</a:t>
            </a:r>
          </a:p>
          <a:p>
            <a:r>
              <a:rPr lang="da-DK" dirty="0"/>
              <a:t>Kl.09.05 – 10.00 Status på OK26 </a:t>
            </a:r>
          </a:p>
          <a:p>
            <a:r>
              <a:rPr lang="da-DK" dirty="0"/>
              <a:t>Kl.10.00 – 10.15 Pause </a:t>
            </a:r>
          </a:p>
          <a:p>
            <a:r>
              <a:rPr lang="da-DK" dirty="0"/>
              <a:t>Kl.10.15 – 10.30 Meddelelser </a:t>
            </a:r>
          </a:p>
          <a:p>
            <a:r>
              <a:rPr lang="da-DK" dirty="0"/>
              <a:t>Kl.10.30 – 12.00 Bisiddertema inklusiv pause </a:t>
            </a:r>
          </a:p>
          <a:p>
            <a:r>
              <a:rPr lang="da-DK" dirty="0"/>
              <a:t>Kl.12.00 – 12.45 Frokost </a:t>
            </a:r>
          </a:p>
          <a:p>
            <a:r>
              <a:rPr lang="da-DK" dirty="0"/>
              <a:t>Kl.12.45 – 13.45 Bisiddertema fortsat </a:t>
            </a:r>
          </a:p>
          <a:p>
            <a:r>
              <a:rPr lang="da-DK" b="1" dirty="0">
                <a:effectLst>
                  <a:outerShdw blurRad="38100" dist="38100" dir="2700000" algn="tl">
                    <a:srgbClr val="000000">
                      <a:alpha val="43137"/>
                    </a:srgbClr>
                  </a:outerShdw>
                </a:effectLst>
              </a:rPr>
              <a:t>Kl.13.45 – 14.00 Pause </a:t>
            </a:r>
          </a:p>
          <a:p>
            <a:r>
              <a:rPr lang="da-DK" dirty="0"/>
              <a:t>Kl.14.00 – 15.00 Indflydelsesveje i LFS v. Martin  </a:t>
            </a:r>
          </a:p>
        </p:txBody>
      </p:sp>
      <p:sp>
        <p:nvSpPr>
          <p:cNvPr id="2" name="Pladsholder til sidefod 1">
            <a:extLst>
              <a:ext uri="{FF2B5EF4-FFF2-40B4-BE49-F238E27FC236}">
                <a16:creationId xmlns:a16="http://schemas.microsoft.com/office/drawing/2014/main" id="{E2FDADA5-B0EE-C33B-9B3A-AED9A2319A5D}"/>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17171158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23322-CFA9-0092-28AE-348349D707B7}"/>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12D685F4-A451-9CCE-10FB-A7CA18517E06}"/>
              </a:ext>
            </a:extLst>
          </p:cNvPr>
          <p:cNvSpPr txBox="1">
            <a:spLocks/>
          </p:cNvSpPr>
          <p:nvPr/>
        </p:nvSpPr>
        <p:spPr>
          <a:xfrm>
            <a:off x="456920" y="526307"/>
            <a:ext cx="861851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da-DK" sz="9600" b="1" dirty="0">
              <a:solidFill>
                <a:prstClr val="black"/>
              </a:solidFill>
              <a:effectLst>
                <a:outerShdw blurRad="38100" dist="38100" dir="2700000" algn="tl">
                  <a:srgbClr val="000000">
                    <a:alpha val="43137"/>
                  </a:srgbClr>
                </a:outerShdw>
              </a:effectLst>
              <a:latin typeface="+mn-lt"/>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da-DK" sz="9600" b="1" dirty="0">
                <a:solidFill>
                  <a:prstClr val="black"/>
                </a:solidFill>
                <a:effectLst>
                  <a:outerShdw blurRad="38100" dist="38100" dir="2700000" algn="tl">
                    <a:srgbClr val="000000">
                      <a:alpha val="43137"/>
                    </a:srgbClr>
                  </a:outerShdw>
                </a:effectLst>
                <a:latin typeface="+mn-lt"/>
              </a:rPr>
              <a:t>        </a:t>
            </a:r>
          </a:p>
          <a:p>
            <a:pPr marL="0" marR="0" lvl="0" indent="0" algn="ctr" defTabSz="914400" rtl="0" eaLnBrk="1" fontAlgn="auto" latinLnBrk="0" hangingPunct="1">
              <a:lnSpc>
                <a:spcPct val="90000"/>
              </a:lnSpc>
              <a:spcBef>
                <a:spcPct val="0"/>
              </a:spcBef>
              <a:spcAft>
                <a:spcPts val="0"/>
              </a:spcAft>
              <a:buClrTx/>
              <a:buSzTx/>
              <a:buFontTx/>
              <a:buNone/>
              <a:tabLst/>
              <a:defRPr/>
            </a:pPr>
            <a:r>
              <a:rPr lang="da-DK" sz="9600" b="1" dirty="0">
                <a:solidFill>
                  <a:prstClr val="black"/>
                </a:solidFill>
                <a:effectLst>
                  <a:outerShdw blurRad="38100" dist="38100" dir="2700000" algn="tl">
                    <a:srgbClr val="000000">
                      <a:alpha val="43137"/>
                    </a:srgbClr>
                  </a:outerShdw>
                </a:effectLst>
                <a:latin typeface="+mn-lt"/>
              </a:rPr>
              <a:t>Pause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da-DK" sz="9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rPr>
              <a:t>              15 min</a:t>
            </a:r>
          </a:p>
        </p:txBody>
      </p:sp>
      <p:sp>
        <p:nvSpPr>
          <p:cNvPr id="14" name="Pladsholder til indhold 2">
            <a:extLst>
              <a:ext uri="{FF2B5EF4-FFF2-40B4-BE49-F238E27FC236}">
                <a16:creationId xmlns:a16="http://schemas.microsoft.com/office/drawing/2014/main" id="{3177EF21-5D48-590E-6571-709F9148FEE3}"/>
              </a:ext>
            </a:extLst>
          </p:cNvPr>
          <p:cNvSpPr txBox="1">
            <a:spLocks/>
          </p:cNvSpPr>
          <p:nvPr/>
        </p:nvSpPr>
        <p:spPr>
          <a:xfrm>
            <a:off x="299452" y="1189088"/>
            <a:ext cx="8618518" cy="480074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0C94B316-251E-9EF4-5F31-BA524A0DC589}"/>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194" name="Picture 2" descr="Lene Jæger Klausen på LinkedIn: #fordenreneeraltingrent  #kritikeretnytperspektiv #ladosgrinesammen">
            <a:extLst>
              <a:ext uri="{FF2B5EF4-FFF2-40B4-BE49-F238E27FC236}">
                <a16:creationId xmlns:a16="http://schemas.microsoft.com/office/drawing/2014/main" id="{C90E44BB-E05C-76E5-DC36-FA747C3BDB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143" t="25009" r="11918" b="8084"/>
          <a:stretch/>
        </p:blipFill>
        <p:spPr bwMode="auto">
          <a:xfrm>
            <a:off x="2373085" y="3657601"/>
            <a:ext cx="5786606" cy="2332234"/>
          </a:xfrm>
          <a:prstGeom prst="rect">
            <a:avLst/>
          </a:prstGeom>
          <a:noFill/>
          <a:extLst>
            <a:ext uri="{909E8E84-426E-40DD-AFC4-6F175D3DCCD1}">
              <a14:hiddenFill xmlns:a14="http://schemas.microsoft.com/office/drawing/2010/main">
                <a:solidFill>
                  <a:srgbClr val="FFFFFF"/>
                </a:solidFill>
              </a14:hiddenFill>
            </a:ext>
          </a:extLst>
        </p:spPr>
      </p:pic>
      <p:pic>
        <p:nvPicPr>
          <p:cNvPr id="3" name="Billede 2">
            <a:extLst>
              <a:ext uri="{FF2B5EF4-FFF2-40B4-BE49-F238E27FC236}">
                <a16:creationId xmlns:a16="http://schemas.microsoft.com/office/drawing/2014/main" id="{8C87D0F8-FB5E-7AAB-26E3-20D0A5B4F9F2}"/>
              </a:ext>
            </a:extLst>
          </p:cNvPr>
          <p:cNvPicPr>
            <a:picLocks noChangeAspect="1"/>
          </p:cNvPicPr>
          <p:nvPr/>
        </p:nvPicPr>
        <p:blipFill>
          <a:blip r:embed="rId4"/>
          <a:stretch>
            <a:fillRect/>
          </a:stretch>
        </p:blipFill>
        <p:spPr>
          <a:xfrm>
            <a:off x="9820770" y="231933"/>
            <a:ext cx="1914310" cy="1914310"/>
          </a:xfrm>
          <a:prstGeom prst="rect">
            <a:avLst/>
          </a:prstGeom>
        </p:spPr>
      </p:pic>
    </p:spTree>
    <p:extLst>
      <p:ext uri="{BB962C8B-B14F-4D97-AF65-F5344CB8AC3E}">
        <p14:creationId xmlns:p14="http://schemas.microsoft.com/office/powerpoint/2010/main" val="1170391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20352-4835-3867-67BE-ED4ED64C4557}"/>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A20E033B-20FD-70E2-9C8D-2BE15C94ECB9}"/>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11349A78-D31E-E0C1-D24F-49CC48C61055}"/>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9AEE166B-D576-1D10-6019-9BC275500AEA}"/>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Kl.09.00 – 09.05 Velkomst og tjek ind</a:t>
            </a:r>
          </a:p>
          <a:p>
            <a:r>
              <a:rPr lang="da-DK" dirty="0"/>
              <a:t>Kl.09.05 – 10.00 Status på OK26 </a:t>
            </a:r>
          </a:p>
          <a:p>
            <a:r>
              <a:rPr lang="da-DK" dirty="0"/>
              <a:t>Kl.10.00 – 10.15 Pause </a:t>
            </a:r>
          </a:p>
          <a:p>
            <a:r>
              <a:rPr lang="da-DK" dirty="0"/>
              <a:t>Kl.10.15 – 10.30 Meddelelser </a:t>
            </a:r>
          </a:p>
          <a:p>
            <a:r>
              <a:rPr lang="da-DK" dirty="0"/>
              <a:t>Kl.10.30 – 12.00 Bisiddertema inklusiv pause </a:t>
            </a:r>
          </a:p>
          <a:p>
            <a:r>
              <a:rPr lang="da-DK" dirty="0"/>
              <a:t>Kl.12.00 – 12.45 Frokost </a:t>
            </a:r>
          </a:p>
          <a:p>
            <a:r>
              <a:rPr lang="da-DK" dirty="0"/>
              <a:t>Kl.12.45 – 13.45 Bisiddertema fortsat </a:t>
            </a:r>
          </a:p>
          <a:p>
            <a:r>
              <a:rPr lang="da-DK" dirty="0"/>
              <a:t>Kl.13.45 – 14.00 Pause </a:t>
            </a:r>
          </a:p>
          <a:p>
            <a:r>
              <a:rPr lang="da-DK" b="1" dirty="0">
                <a:effectLst>
                  <a:outerShdw blurRad="38100" dist="38100" dir="2700000" algn="tl">
                    <a:srgbClr val="000000">
                      <a:alpha val="43137"/>
                    </a:srgbClr>
                  </a:outerShdw>
                </a:effectLst>
              </a:rPr>
              <a:t>Kl.14.00 – 15.00 Indflydelsesveje i LFS v. Martin  </a:t>
            </a:r>
          </a:p>
        </p:txBody>
      </p:sp>
      <p:sp>
        <p:nvSpPr>
          <p:cNvPr id="2" name="Pladsholder til sidefod 1">
            <a:extLst>
              <a:ext uri="{FF2B5EF4-FFF2-40B4-BE49-F238E27FC236}">
                <a16:creationId xmlns:a16="http://schemas.microsoft.com/office/drawing/2014/main" id="{DA1EE1AB-87EC-2D5F-F1E5-BEF42E805E47}"/>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31899770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5A1E2A-C29F-4624-6A34-C88203B3125B}"/>
              </a:ext>
            </a:extLst>
          </p:cNvPr>
          <p:cNvSpPr>
            <a:spLocks noGrp="1"/>
          </p:cNvSpPr>
          <p:nvPr>
            <p:ph type="ctrTitle"/>
          </p:nvPr>
        </p:nvSpPr>
        <p:spPr>
          <a:xfrm rot="21420000">
            <a:off x="715838" y="662656"/>
            <a:ext cx="9755187" cy="2766528"/>
          </a:xfrm>
        </p:spPr>
        <p:txBody>
          <a:bodyPr/>
          <a:lstStyle/>
          <a:p>
            <a:r>
              <a:rPr lang="da-DK" dirty="0"/>
              <a:t>Arbejdere foren jer!</a:t>
            </a:r>
            <a:br>
              <a:rPr lang="da-DK" dirty="0"/>
            </a:br>
            <a:r>
              <a:rPr lang="da-DK" sz="7200" dirty="0"/>
              <a:t>….</a:t>
            </a:r>
            <a:r>
              <a:rPr lang="da-DK" sz="5400" dirty="0"/>
              <a:t>Og </a:t>
            </a:r>
            <a:r>
              <a:rPr lang="da-DK" sz="5400" dirty="0" err="1"/>
              <a:t>hva</a:t>
            </a:r>
            <a:r>
              <a:rPr lang="da-DK" sz="5400" dirty="0"/>
              <a:t> så nu?</a:t>
            </a:r>
            <a:endParaRPr lang="da-DK" dirty="0"/>
          </a:p>
        </p:txBody>
      </p:sp>
      <p:sp>
        <p:nvSpPr>
          <p:cNvPr id="3" name="Undertitel 2">
            <a:extLst>
              <a:ext uri="{FF2B5EF4-FFF2-40B4-BE49-F238E27FC236}">
                <a16:creationId xmlns:a16="http://schemas.microsoft.com/office/drawing/2014/main" id="{0977ACF9-A367-CE67-6F36-CEA425BE72A8}"/>
              </a:ext>
            </a:extLst>
          </p:cNvPr>
          <p:cNvSpPr>
            <a:spLocks noGrp="1"/>
          </p:cNvSpPr>
          <p:nvPr>
            <p:ph type="subTitle" idx="1"/>
          </p:nvPr>
        </p:nvSpPr>
        <p:spPr/>
        <p:txBody>
          <a:bodyPr/>
          <a:lstStyle/>
          <a:p>
            <a:r>
              <a:rPr lang="da-DK" dirty="0"/>
              <a:t>Struktur og indflydelse i LFS &amp; FOA</a:t>
            </a:r>
            <a:br>
              <a:rPr lang="da-DK" dirty="0"/>
            </a:br>
            <a:endParaRPr lang="da-DK" dirty="0"/>
          </a:p>
        </p:txBody>
      </p:sp>
    </p:spTree>
    <p:extLst>
      <p:ext uri="{BB962C8B-B14F-4D97-AF65-F5344CB8AC3E}">
        <p14:creationId xmlns:p14="http://schemas.microsoft.com/office/powerpoint/2010/main" val="24991154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9ABEB56-AF9E-4C24-BD1F-B41BFA624377}"/>
              </a:ext>
            </a:extLst>
          </p:cNvPr>
          <p:cNvPicPr>
            <a:picLocks noChangeAspect="1"/>
          </p:cNvPicPr>
          <p:nvPr/>
        </p:nvPicPr>
        <p:blipFill rotWithShape="1">
          <a:blip r:embed="rId3">
            <a:extLst>
              <a:ext uri="{28A0092B-C50C-407E-A947-70E740481C1C}">
                <a14:useLocalDpi xmlns:a14="http://schemas.microsoft.com/office/drawing/2010/main" val="0"/>
              </a:ext>
            </a:extLst>
          </a:blip>
          <a:srcRect b="3017"/>
          <a:stretch>
            <a:fillRect/>
          </a:stretch>
        </p:blipFill>
        <p:spPr>
          <a:xfrm>
            <a:off x="0" y="10"/>
            <a:ext cx="12191980" cy="6857990"/>
          </a:xfrm>
          <a:prstGeom prst="rect">
            <a:avLst/>
          </a:prstGeom>
        </p:spPr>
      </p:pic>
      <p:sp>
        <p:nvSpPr>
          <p:cNvPr id="12" name="Rectangle 10">
            <a:extLst>
              <a:ext uri="{FF2B5EF4-FFF2-40B4-BE49-F238E27FC236}">
                <a16:creationId xmlns:a16="http://schemas.microsoft.com/office/drawing/2014/main" id="{CC146B38-3E4E-4A67-91CF-55DBCC51B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53067" y="613608"/>
            <a:ext cx="8044107"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 name="Titel 1">
            <a:extLst>
              <a:ext uri="{FF2B5EF4-FFF2-40B4-BE49-F238E27FC236}">
                <a16:creationId xmlns:a16="http://schemas.microsoft.com/office/drawing/2014/main" id="{1801C98C-5F1B-4DE0-AC1E-7E323F95E274}"/>
              </a:ext>
            </a:extLst>
          </p:cNvPr>
          <p:cNvSpPr>
            <a:spLocks noGrp="1"/>
          </p:cNvSpPr>
          <p:nvPr>
            <p:ph type="title"/>
          </p:nvPr>
        </p:nvSpPr>
        <p:spPr>
          <a:xfrm rot="21420000">
            <a:off x="388704" y="893514"/>
            <a:ext cx="6851188" cy="1151965"/>
          </a:xfrm>
        </p:spPr>
        <p:txBody>
          <a:bodyPr>
            <a:normAutofit/>
          </a:bodyPr>
          <a:lstStyle/>
          <a:p>
            <a:r>
              <a:rPr lang="da-DK" dirty="0">
                <a:solidFill>
                  <a:schemeClr val="bg1"/>
                </a:solidFill>
              </a:rPr>
              <a:t>Kort historisk</a:t>
            </a:r>
          </a:p>
        </p:txBody>
      </p:sp>
      <p:sp>
        <p:nvSpPr>
          <p:cNvPr id="4" name="Pladsholder til slidenummer 3">
            <a:extLst>
              <a:ext uri="{FF2B5EF4-FFF2-40B4-BE49-F238E27FC236}">
                <a16:creationId xmlns:a16="http://schemas.microsoft.com/office/drawing/2014/main" id="{23A0D38B-148E-4714-95BF-8BFF7811F1E6}"/>
              </a:ext>
            </a:extLst>
          </p:cNvPr>
          <p:cNvSpPr>
            <a:spLocks noGrp="1"/>
          </p:cNvSpPr>
          <p:nvPr>
            <p:ph type="sldNum" sz="quarter" idx="12"/>
          </p:nvPr>
        </p:nvSpPr>
        <p:spPr>
          <a:xfrm rot="21420000">
            <a:off x="6744322" y="540666"/>
            <a:ext cx="907186" cy="498470"/>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endParaRPr kumimoji="0" lang="da-DK" sz="2700" b="0" i="0" u="none" strike="noStrike" kern="1200" cap="all" spc="0" normalizeH="0" baseline="0" noProof="0" dirty="0">
              <a:ln>
                <a:noFill/>
              </a:ln>
              <a:solidFill>
                <a:prstClr val="white"/>
              </a:solidFill>
              <a:effectLst/>
              <a:uLnTx/>
              <a:uFillTx/>
              <a:latin typeface="Impact" panose="020B0806030902050204"/>
              <a:ea typeface="+mn-ea"/>
              <a:cs typeface="+mn-cs"/>
            </a:endParaRPr>
          </a:p>
        </p:txBody>
      </p:sp>
      <p:sp>
        <p:nvSpPr>
          <p:cNvPr id="3" name="Pladsholder til indhold 2">
            <a:extLst>
              <a:ext uri="{FF2B5EF4-FFF2-40B4-BE49-F238E27FC236}">
                <a16:creationId xmlns:a16="http://schemas.microsoft.com/office/drawing/2014/main" id="{851A59B6-60BB-4106-99EF-020BE59B8B60}"/>
              </a:ext>
            </a:extLst>
          </p:cNvPr>
          <p:cNvSpPr>
            <a:spLocks noGrp="1"/>
          </p:cNvSpPr>
          <p:nvPr>
            <p:ph idx="1"/>
          </p:nvPr>
        </p:nvSpPr>
        <p:spPr>
          <a:xfrm rot="21420000">
            <a:off x="582118" y="1846049"/>
            <a:ext cx="6998813" cy="4302614"/>
          </a:xfrm>
        </p:spPr>
        <p:txBody>
          <a:bodyPr>
            <a:normAutofit fontScale="92500" lnSpcReduction="20000"/>
          </a:bodyPr>
          <a:lstStyle/>
          <a:p>
            <a:pPr marL="0" indent="0">
              <a:lnSpc>
                <a:spcPct val="110000"/>
              </a:lnSpc>
              <a:buNone/>
            </a:pPr>
            <a:endParaRPr lang="da-DK" sz="700" b="1" dirty="0">
              <a:solidFill>
                <a:schemeClr val="bg1"/>
              </a:solidFill>
            </a:endParaRPr>
          </a:p>
          <a:p>
            <a:pPr marL="0" indent="0">
              <a:lnSpc>
                <a:spcPct val="110000"/>
              </a:lnSpc>
              <a:buNone/>
            </a:pPr>
            <a:r>
              <a:rPr lang="da-DK" sz="1500" b="1" dirty="0">
                <a:solidFill>
                  <a:schemeClr val="bg1"/>
                </a:solidFill>
              </a:rPr>
              <a:t>8. November 1940 </a:t>
            </a:r>
            <a:r>
              <a:rPr lang="da-DK" sz="1500" dirty="0">
                <a:solidFill>
                  <a:schemeClr val="bg1"/>
                </a:solidFill>
              </a:rPr>
              <a:t>mødes en gruppe københavnske børnehavelærerinder og stifter en faglig klub. Klubben blev stiftet under Dansk Kommunal Arbejderforbund, DKA (FOA). Med den faglige klub starter organiseringen af personalet i børnehaver og fritidshjem under Københavns kommune. </a:t>
            </a:r>
          </a:p>
          <a:p>
            <a:pPr marL="0" indent="0">
              <a:lnSpc>
                <a:spcPct val="110000"/>
              </a:lnSpc>
              <a:buNone/>
            </a:pPr>
            <a:r>
              <a:rPr lang="da-DK" sz="1500" dirty="0">
                <a:solidFill>
                  <a:schemeClr val="bg1"/>
                </a:solidFill>
              </a:rPr>
              <a:t>Klubben bliver i 1955 en selvstændig afdeling under DKA og skifter navn et par gange for at ende som Landsforeningen for Socialpædagoger i 1971. </a:t>
            </a:r>
            <a:br>
              <a:rPr lang="da-DK" sz="1500" dirty="0">
                <a:solidFill>
                  <a:schemeClr val="bg1"/>
                </a:solidFill>
              </a:rPr>
            </a:br>
            <a:r>
              <a:rPr lang="da-DK" sz="1500" dirty="0">
                <a:solidFill>
                  <a:schemeClr val="bg1"/>
                </a:solidFill>
              </a:rPr>
              <a:t>I 2006 fusionerer LFS med PMF</a:t>
            </a:r>
          </a:p>
          <a:p>
            <a:pPr marL="0" indent="0">
              <a:lnSpc>
                <a:spcPct val="110000"/>
              </a:lnSpc>
              <a:buNone/>
            </a:pPr>
            <a:endParaRPr lang="da-DK" sz="1500" dirty="0">
              <a:solidFill>
                <a:schemeClr val="bg1"/>
              </a:solidFill>
            </a:endParaRPr>
          </a:p>
          <a:p>
            <a:pPr marL="0" indent="0">
              <a:lnSpc>
                <a:spcPct val="110000"/>
              </a:lnSpc>
              <a:buNone/>
            </a:pPr>
            <a:r>
              <a:rPr lang="da-DK" sz="1500" b="1" dirty="0">
                <a:solidFill>
                  <a:schemeClr val="bg1"/>
                </a:solidFill>
              </a:rPr>
              <a:t>Andre vigtige datoer</a:t>
            </a:r>
          </a:p>
          <a:p>
            <a:pPr>
              <a:lnSpc>
                <a:spcPct val="110000"/>
              </a:lnSpc>
            </a:pPr>
            <a:r>
              <a:rPr lang="da-DK" sz="1500" dirty="0">
                <a:solidFill>
                  <a:schemeClr val="bg1"/>
                </a:solidFill>
              </a:rPr>
              <a:t>1972 Socialpædagogernes Landsforbund (SL) </a:t>
            </a:r>
          </a:p>
          <a:p>
            <a:pPr>
              <a:lnSpc>
                <a:spcPct val="110000"/>
              </a:lnSpc>
            </a:pPr>
            <a:r>
              <a:rPr lang="da-DK" sz="1500" dirty="0">
                <a:solidFill>
                  <a:schemeClr val="bg1"/>
                </a:solidFill>
              </a:rPr>
              <a:t>1973 Børne- og Ungdomspædagogernes Landsforbund (BUPL)</a:t>
            </a:r>
          </a:p>
          <a:p>
            <a:pPr>
              <a:lnSpc>
                <a:spcPct val="110000"/>
              </a:lnSpc>
            </a:pPr>
            <a:r>
              <a:rPr lang="da-DK" sz="1500" dirty="0">
                <a:solidFill>
                  <a:schemeClr val="bg1"/>
                </a:solidFill>
              </a:rPr>
              <a:t>1974 Pædagogisk medhjælper forbund (PMF)</a:t>
            </a:r>
          </a:p>
          <a:p>
            <a:pPr>
              <a:lnSpc>
                <a:spcPct val="110000"/>
              </a:lnSpc>
            </a:pPr>
            <a:r>
              <a:rPr lang="da-DK" sz="1500" dirty="0">
                <a:solidFill>
                  <a:schemeClr val="bg1"/>
                </a:solidFill>
              </a:rPr>
              <a:t>1978 Dannelse af pædagogisk kartel, nedlægges i 1984</a:t>
            </a:r>
          </a:p>
          <a:p>
            <a:pPr>
              <a:lnSpc>
                <a:spcPct val="110000"/>
              </a:lnSpc>
            </a:pPr>
            <a:r>
              <a:rPr lang="da-DK" sz="1500" dirty="0">
                <a:solidFill>
                  <a:schemeClr val="bg1"/>
                </a:solidFill>
              </a:rPr>
              <a:t>1980 LFS optages i Socialarbejdernes fællesudvalg (bl.a. 1. maj arrangement)</a:t>
            </a:r>
          </a:p>
          <a:p>
            <a:pPr>
              <a:lnSpc>
                <a:spcPct val="110000"/>
              </a:lnSpc>
            </a:pPr>
            <a:endParaRPr lang="da-DK" sz="700" dirty="0">
              <a:solidFill>
                <a:schemeClr val="bg1"/>
              </a:solidFill>
            </a:endParaRPr>
          </a:p>
          <a:p>
            <a:pPr marL="0" indent="0">
              <a:lnSpc>
                <a:spcPct val="110000"/>
              </a:lnSpc>
              <a:buNone/>
            </a:pPr>
            <a:endParaRPr lang="da-DK" sz="700" dirty="0">
              <a:solidFill>
                <a:schemeClr val="bg1"/>
              </a:solidFill>
            </a:endParaRPr>
          </a:p>
        </p:txBody>
      </p:sp>
    </p:spTree>
    <p:extLst>
      <p:ext uri="{BB962C8B-B14F-4D97-AF65-F5344CB8AC3E}">
        <p14:creationId xmlns:p14="http://schemas.microsoft.com/office/powerpoint/2010/main" val="3485243885"/>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Rectangle 11">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4"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Impact" panose="020B0806030902050204"/>
              <a:ea typeface="+mn-ea"/>
              <a:cs typeface="+mn-cs"/>
            </a:endParaRPr>
          </a:p>
        </p:txBody>
      </p:sp>
      <p:sp>
        <p:nvSpPr>
          <p:cNvPr id="16" name="Rectangle 15">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 name="Titel 1">
            <a:extLst>
              <a:ext uri="{FF2B5EF4-FFF2-40B4-BE49-F238E27FC236}">
                <a16:creationId xmlns:a16="http://schemas.microsoft.com/office/drawing/2014/main" id="{0F0723A9-A7CD-54AB-3503-8EBF913973FB}"/>
              </a:ext>
            </a:extLst>
          </p:cNvPr>
          <p:cNvSpPr>
            <a:spLocks noGrp="1"/>
          </p:cNvSpPr>
          <p:nvPr>
            <p:ph type="title"/>
          </p:nvPr>
        </p:nvSpPr>
        <p:spPr>
          <a:xfrm>
            <a:off x="212046" y="685800"/>
            <a:ext cx="4147011" cy="4846967"/>
          </a:xfrm>
        </p:spPr>
        <p:txBody>
          <a:bodyPr>
            <a:normAutofit/>
          </a:bodyPr>
          <a:lstStyle/>
          <a:p>
            <a:r>
              <a:rPr lang="da-DK" sz="3200" dirty="0">
                <a:solidFill>
                  <a:srgbClr val="FFFFFF"/>
                </a:solidFill>
              </a:rPr>
              <a:t>Arbejdspladsklubben</a:t>
            </a:r>
            <a:r>
              <a:rPr lang="da-DK" sz="2600" dirty="0">
                <a:solidFill>
                  <a:srgbClr val="FFFFFF"/>
                </a:solidFill>
              </a:rPr>
              <a:t> </a:t>
            </a:r>
            <a:br>
              <a:rPr lang="da-DK" sz="2600" dirty="0">
                <a:solidFill>
                  <a:srgbClr val="FFFFFF"/>
                </a:solidFill>
              </a:rPr>
            </a:br>
            <a:br>
              <a:rPr lang="da-DK" sz="2600" dirty="0">
                <a:solidFill>
                  <a:srgbClr val="FFFFFF"/>
                </a:solidFill>
              </a:rPr>
            </a:br>
            <a:br>
              <a:rPr lang="da-DK" sz="2600" dirty="0">
                <a:solidFill>
                  <a:srgbClr val="FFFFFF"/>
                </a:solidFill>
              </a:rPr>
            </a:br>
            <a:r>
              <a:rPr lang="da-DK" sz="2600" dirty="0">
                <a:solidFill>
                  <a:srgbClr val="FFFFFF"/>
                </a:solidFill>
              </a:rPr>
              <a:t>Arbejdspladsen som omdrejningspunkt</a:t>
            </a:r>
          </a:p>
        </p:txBody>
      </p:sp>
      <p:graphicFrame>
        <p:nvGraphicFramePr>
          <p:cNvPr id="6" name="Pladsholder til indhold 2">
            <a:extLst>
              <a:ext uri="{FF2B5EF4-FFF2-40B4-BE49-F238E27FC236}">
                <a16:creationId xmlns:a16="http://schemas.microsoft.com/office/drawing/2014/main" id="{27902561-AD0C-4932-9C6A-962B8078D405}"/>
              </a:ext>
            </a:extLst>
          </p:cNvPr>
          <p:cNvGraphicFramePr>
            <a:graphicFrameLocks noGrp="1"/>
          </p:cNvGraphicFramePr>
          <p:nvPr>
            <p:ph idx="1"/>
          </p:nvPr>
        </p:nvGraphicFramePr>
        <p:xfrm>
          <a:off x="5294108" y="685800"/>
          <a:ext cx="5759656" cy="52640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50037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6FD29-7AAC-C330-3D64-D0975F715CE8}"/>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78B2DF64-DF58-6065-74F1-686457761567}"/>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524355AB-5DB6-E8D2-1459-FC35C0045F9D}"/>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BD8207DF-4715-60AD-79D8-E137D65400A1}"/>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Kl.09.00 – 09.05 Velkomst og tjek ind</a:t>
            </a:r>
          </a:p>
          <a:p>
            <a:r>
              <a:rPr lang="da-DK" b="1" dirty="0">
                <a:effectLst>
                  <a:outerShdw blurRad="38100" dist="38100" dir="2700000" algn="tl">
                    <a:srgbClr val="000000">
                      <a:alpha val="43137"/>
                    </a:srgbClr>
                  </a:outerShdw>
                </a:effectLst>
              </a:rPr>
              <a:t>Kl.09.05 – 10.00 Status på OK26 </a:t>
            </a:r>
          </a:p>
          <a:p>
            <a:r>
              <a:rPr lang="da-DK" dirty="0"/>
              <a:t>Kl.10.00 – 10.15 Pause </a:t>
            </a:r>
          </a:p>
          <a:p>
            <a:r>
              <a:rPr lang="da-DK" dirty="0"/>
              <a:t>Kl.10.15 – 10.30 Meddelelser </a:t>
            </a:r>
          </a:p>
          <a:p>
            <a:r>
              <a:rPr lang="da-DK" dirty="0"/>
              <a:t>Kl.10.30 – 12.00 Bisiddertema inklusiv pause </a:t>
            </a:r>
          </a:p>
          <a:p>
            <a:r>
              <a:rPr lang="da-DK" dirty="0"/>
              <a:t>Kl.12.00 – 12.45 Frokost </a:t>
            </a:r>
          </a:p>
          <a:p>
            <a:r>
              <a:rPr lang="da-DK" dirty="0"/>
              <a:t>Kl.12.45 – 13.45 Bisiddertema fortsat </a:t>
            </a:r>
          </a:p>
          <a:p>
            <a:r>
              <a:rPr lang="da-DK" dirty="0"/>
              <a:t>Kl.13.45 – 14.00 Pause </a:t>
            </a:r>
          </a:p>
          <a:p>
            <a:r>
              <a:rPr lang="da-DK" dirty="0"/>
              <a:t>Kl.14.00 – 15.00 Indflydelsesveje i LFS v. Martin  </a:t>
            </a:r>
          </a:p>
        </p:txBody>
      </p:sp>
      <p:sp>
        <p:nvSpPr>
          <p:cNvPr id="2" name="Pladsholder til sidefod 1">
            <a:extLst>
              <a:ext uri="{FF2B5EF4-FFF2-40B4-BE49-F238E27FC236}">
                <a16:creationId xmlns:a16="http://schemas.microsoft.com/office/drawing/2014/main" id="{5974CF9A-9E61-A223-F55C-87B9B4A10E6F}"/>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871362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B28D430-56EA-45B9-8632-927BEBF029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Shape 10">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 name="Titel 1">
            <a:extLst>
              <a:ext uri="{FF2B5EF4-FFF2-40B4-BE49-F238E27FC236}">
                <a16:creationId xmlns:a16="http://schemas.microsoft.com/office/drawing/2014/main" id="{CA99BB37-EA82-840F-3C52-8A42D62998BA}"/>
              </a:ext>
            </a:extLst>
          </p:cNvPr>
          <p:cNvSpPr>
            <a:spLocks noGrp="1"/>
          </p:cNvSpPr>
          <p:nvPr>
            <p:ph type="title"/>
          </p:nvPr>
        </p:nvSpPr>
        <p:spPr>
          <a:xfrm>
            <a:off x="1286933" y="1061660"/>
            <a:ext cx="9618133" cy="1043108"/>
          </a:xfrm>
        </p:spPr>
        <p:txBody>
          <a:bodyPr>
            <a:normAutofit/>
          </a:bodyPr>
          <a:lstStyle/>
          <a:p>
            <a:pPr algn="ctr"/>
            <a:br>
              <a:rPr lang="da-DK" sz="3400"/>
            </a:br>
            <a:endParaRPr lang="da-DK" sz="3400"/>
          </a:p>
        </p:txBody>
      </p:sp>
      <p:sp>
        <p:nvSpPr>
          <p:cNvPr id="3" name="Pladsholder til indhold 2">
            <a:extLst>
              <a:ext uri="{FF2B5EF4-FFF2-40B4-BE49-F238E27FC236}">
                <a16:creationId xmlns:a16="http://schemas.microsoft.com/office/drawing/2014/main" id="{C17C578D-E798-951C-FAE6-15E327A45B3F}"/>
              </a:ext>
            </a:extLst>
          </p:cNvPr>
          <p:cNvSpPr>
            <a:spLocks noGrp="1"/>
          </p:cNvSpPr>
          <p:nvPr>
            <p:ph idx="1"/>
          </p:nvPr>
        </p:nvSpPr>
        <p:spPr>
          <a:xfrm>
            <a:off x="1286933" y="1061660"/>
            <a:ext cx="9618133" cy="4751311"/>
          </a:xfrm>
        </p:spPr>
        <p:txBody>
          <a:bodyPr>
            <a:normAutofit/>
          </a:bodyPr>
          <a:lstStyle/>
          <a:p>
            <a:pPr marL="0" indent="0">
              <a:buNone/>
            </a:pPr>
            <a:r>
              <a:rPr lang="da-DK" sz="2800" dirty="0">
                <a:solidFill>
                  <a:schemeClr val="tx1">
                    <a:lumMod val="85000"/>
                    <a:lumOff val="15000"/>
                  </a:schemeClr>
                </a:solidFill>
              </a:rPr>
              <a:t>Det kunne jo være </a:t>
            </a:r>
            <a:r>
              <a:rPr lang="da-DK" sz="2800" b="1" dirty="0">
                <a:solidFill>
                  <a:schemeClr val="tx1">
                    <a:lumMod val="85000"/>
                    <a:lumOff val="15000"/>
                  </a:schemeClr>
                </a:solidFill>
              </a:rPr>
              <a:t>en ide </a:t>
            </a:r>
            <a:r>
              <a:rPr lang="da-DK" sz="2800" dirty="0">
                <a:solidFill>
                  <a:schemeClr val="tx1">
                    <a:lumMod val="85000"/>
                    <a:lumOff val="15000"/>
                  </a:schemeClr>
                </a:solidFill>
              </a:rPr>
              <a:t>opstod og sku deles!</a:t>
            </a:r>
          </a:p>
        </p:txBody>
      </p:sp>
    </p:spTree>
    <p:extLst>
      <p:ext uri="{BB962C8B-B14F-4D97-AF65-F5344CB8AC3E}">
        <p14:creationId xmlns:p14="http://schemas.microsoft.com/office/powerpoint/2010/main" val="203698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DA0BD0-35CA-AF5B-7154-02D6A79B02F3}"/>
              </a:ext>
            </a:extLst>
          </p:cNvPr>
          <p:cNvSpPr>
            <a:spLocks noGrp="1"/>
          </p:cNvSpPr>
          <p:nvPr>
            <p:ph type="title"/>
          </p:nvPr>
        </p:nvSpPr>
        <p:spPr>
          <a:xfrm>
            <a:off x="685801" y="460331"/>
            <a:ext cx="10396882" cy="1151965"/>
          </a:xfrm>
        </p:spPr>
        <p:txBody>
          <a:bodyPr/>
          <a:lstStyle/>
          <a:p>
            <a:r>
              <a:rPr lang="da-DK" dirty="0"/>
              <a:t>Faget som omdrejningspunkt</a:t>
            </a:r>
          </a:p>
        </p:txBody>
      </p:sp>
      <p:graphicFrame>
        <p:nvGraphicFramePr>
          <p:cNvPr id="9" name="Pladsholder til indhold 2">
            <a:extLst>
              <a:ext uri="{FF2B5EF4-FFF2-40B4-BE49-F238E27FC236}">
                <a16:creationId xmlns:a16="http://schemas.microsoft.com/office/drawing/2014/main" id="{6DB0A3B7-8D1B-B93C-5D11-CB4B5C7BF1DF}"/>
              </a:ext>
            </a:extLst>
          </p:cNvPr>
          <p:cNvGraphicFramePr>
            <a:graphicFrameLocks noGrp="1"/>
          </p:cNvGraphicFramePr>
          <p:nvPr>
            <p:ph sz="half" idx="1"/>
          </p:nvPr>
        </p:nvGraphicFramePr>
        <p:xfrm>
          <a:off x="838200" y="1612296"/>
          <a:ext cx="5181600" cy="4564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dsholder til indhold 3">
            <a:extLst>
              <a:ext uri="{FF2B5EF4-FFF2-40B4-BE49-F238E27FC236}">
                <a16:creationId xmlns:a16="http://schemas.microsoft.com/office/drawing/2014/main" id="{99E29472-28ED-B86C-F549-C7691F6FFA2E}"/>
              </a:ext>
            </a:extLst>
          </p:cNvPr>
          <p:cNvSpPr>
            <a:spLocks noGrp="1"/>
          </p:cNvSpPr>
          <p:nvPr>
            <p:ph sz="half" idx="2"/>
          </p:nvPr>
        </p:nvSpPr>
        <p:spPr>
          <a:xfrm>
            <a:off x="6064124" y="1612295"/>
            <a:ext cx="5685290" cy="4785373"/>
          </a:xfrm>
        </p:spPr>
        <p:txBody>
          <a:bodyPr>
            <a:normAutofit/>
          </a:bodyPr>
          <a:lstStyle/>
          <a:p>
            <a:pPr marL="0" indent="0">
              <a:buNone/>
            </a:pPr>
            <a:endParaRPr lang="da-DK" sz="2400" b="1" dirty="0"/>
          </a:p>
          <a:p>
            <a:r>
              <a:rPr lang="da-DK" sz="2400" dirty="0">
                <a:latin typeface="Abadi" panose="020B0604020104020204" pitchFamily="34" charset="0"/>
              </a:rPr>
              <a:t>Faggruppeudvalgenes opgave er at samle og varetage særlige interesser for en faggruppe</a:t>
            </a:r>
          </a:p>
          <a:p>
            <a:r>
              <a:rPr lang="da-DK" sz="2400" dirty="0">
                <a:latin typeface="Abadi" panose="020B0604020104020204" pitchFamily="34" charset="0"/>
              </a:rPr>
              <a:t> Faggrupperne arbejder under ansvar over for områdebestyrelse og et budget. </a:t>
            </a:r>
            <a:endParaRPr lang="da-DK" sz="2400" b="1" dirty="0">
              <a:latin typeface="Abadi" panose="020B0604020104020204" pitchFamily="34" charset="0"/>
            </a:endParaRPr>
          </a:p>
        </p:txBody>
      </p:sp>
      <p:grpSp>
        <p:nvGrpSpPr>
          <p:cNvPr id="6" name="Gruppe 5">
            <a:extLst>
              <a:ext uri="{FF2B5EF4-FFF2-40B4-BE49-F238E27FC236}">
                <a16:creationId xmlns:a16="http://schemas.microsoft.com/office/drawing/2014/main" id="{1157A47A-02B7-B437-47C4-45912E7FBF3C}"/>
              </a:ext>
            </a:extLst>
          </p:cNvPr>
          <p:cNvGrpSpPr/>
          <p:nvPr/>
        </p:nvGrpSpPr>
        <p:grpSpPr>
          <a:xfrm>
            <a:off x="6234449" y="1612294"/>
            <a:ext cx="5271750" cy="1277225"/>
            <a:chOff x="-688932" y="-249240"/>
            <a:chExt cx="5181600" cy="1724402"/>
          </a:xfrm>
        </p:grpSpPr>
        <p:sp>
          <p:nvSpPr>
            <p:cNvPr id="8" name="Rektangel: afrundede hjørner 7">
              <a:extLst>
                <a:ext uri="{FF2B5EF4-FFF2-40B4-BE49-F238E27FC236}">
                  <a16:creationId xmlns:a16="http://schemas.microsoft.com/office/drawing/2014/main" id="{A2F62B93-8780-2A20-24B6-6B0CE788D962}"/>
                </a:ext>
              </a:extLst>
            </p:cNvPr>
            <p:cNvSpPr/>
            <p:nvPr/>
          </p:nvSpPr>
          <p:spPr>
            <a:xfrm>
              <a:off x="-688932" y="-249240"/>
              <a:ext cx="5181600" cy="144209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0" name="Rektangel: afrundede hjørner 4">
              <a:extLst>
                <a:ext uri="{FF2B5EF4-FFF2-40B4-BE49-F238E27FC236}">
                  <a16:creationId xmlns:a16="http://schemas.microsoft.com/office/drawing/2014/main" id="{916403C5-5F71-F352-4754-D328D7345934}"/>
                </a:ext>
              </a:extLst>
            </p:cNvPr>
            <p:cNvSpPr txBox="1"/>
            <p:nvPr/>
          </p:nvSpPr>
          <p:spPr>
            <a:xfrm>
              <a:off x="-688932" y="173858"/>
              <a:ext cx="5040806" cy="13013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marR="0" lvl="0" indent="0" algn="l" defTabSz="1155700" rtl="0" eaLnBrk="1" fontAlgn="auto" latinLnBrk="0" hangingPunct="1">
                <a:lnSpc>
                  <a:spcPct val="90000"/>
                </a:lnSpc>
                <a:spcBef>
                  <a:spcPct val="0"/>
                </a:spcBef>
                <a:spcAft>
                  <a:spcPct val="35000"/>
                </a:spcAft>
                <a:buClrTx/>
                <a:buSzTx/>
                <a:buFontTx/>
                <a:buNone/>
                <a:tabLst/>
                <a:defRPr/>
              </a:pPr>
              <a:r>
                <a:rPr kumimoji="0" lang="da-DK" sz="2800" b="1" i="0" u="none" strike="noStrike" kern="1200" cap="none" spc="0" normalizeH="0" baseline="0" noProof="0" dirty="0">
                  <a:ln>
                    <a:noFill/>
                  </a:ln>
                  <a:solidFill>
                    <a:prstClr val="white"/>
                  </a:solidFill>
                  <a:effectLst/>
                  <a:uLnTx/>
                  <a:uFillTx/>
                  <a:latin typeface="Impact" panose="020B0806030902050204"/>
                  <a:ea typeface="+mn-ea"/>
                  <a:cs typeface="+mn-cs"/>
                </a:rPr>
                <a:t>Faggruppe</a:t>
              </a:r>
            </a:p>
            <a:p>
              <a:pPr marL="0" marR="0" lvl="0" indent="0" algn="l" defTabSz="1155700" rtl="0" eaLnBrk="1" fontAlgn="auto" latinLnBrk="0" hangingPunct="1">
                <a:lnSpc>
                  <a:spcPct val="90000"/>
                </a:lnSpc>
                <a:spcBef>
                  <a:spcPct val="0"/>
                </a:spcBef>
                <a:spcAft>
                  <a:spcPct val="3500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Impact" panose="020B0806030902050204"/>
                <a:ea typeface="+mn-ea"/>
                <a:cs typeface="+mn-cs"/>
              </a:endParaRPr>
            </a:p>
          </p:txBody>
        </p:sp>
      </p:grpSp>
    </p:spTree>
    <p:extLst>
      <p:ext uri="{BB962C8B-B14F-4D97-AF65-F5344CB8AC3E}">
        <p14:creationId xmlns:p14="http://schemas.microsoft.com/office/powerpoint/2010/main" val="5528811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a:extLst>
            <a:ext uri="{FF2B5EF4-FFF2-40B4-BE49-F238E27FC236}">
              <a16:creationId xmlns:a16="http://schemas.microsoft.com/office/drawing/2014/main" id="{248F4C0F-C7AC-0723-2BF4-133584406A86}"/>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01A8CDCA-EC58-40B4-9F17-A7B613A32F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DBC44137-B240-488D-B88F-9D266FACAA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3" name="Freeform 13">
            <a:extLst>
              <a:ext uri="{FF2B5EF4-FFF2-40B4-BE49-F238E27FC236}">
                <a16:creationId xmlns:a16="http://schemas.microsoft.com/office/drawing/2014/main" id="{70FFA344-365C-4944-848F-8B966C335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5" name="Freeform 25">
            <a:extLst>
              <a:ext uri="{FF2B5EF4-FFF2-40B4-BE49-F238E27FC236}">
                <a16:creationId xmlns:a16="http://schemas.microsoft.com/office/drawing/2014/main" id="{D73EBEE6-2E8A-47F3-ADCA-5C0A95C36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7" name="Freeform 14">
            <a:extLst>
              <a:ext uri="{FF2B5EF4-FFF2-40B4-BE49-F238E27FC236}">
                <a16:creationId xmlns:a16="http://schemas.microsoft.com/office/drawing/2014/main" id="{47525714-3E1C-46F0-A17D-D3BE3D221F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Impact" panose="020B0806030902050204"/>
              <a:ea typeface="+mn-ea"/>
              <a:cs typeface="+mn-cs"/>
            </a:endParaRPr>
          </a:p>
        </p:txBody>
      </p:sp>
      <p:sp>
        <p:nvSpPr>
          <p:cNvPr id="19" name="5-Point Star 24">
            <a:extLst>
              <a:ext uri="{FF2B5EF4-FFF2-40B4-BE49-F238E27FC236}">
                <a16:creationId xmlns:a16="http://schemas.microsoft.com/office/drawing/2014/main" id="{B178D758-A5E1-416F-9966-F71730470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1" name="Picture 20">
            <a:extLst>
              <a:ext uri="{FF2B5EF4-FFF2-40B4-BE49-F238E27FC236}">
                <a16:creationId xmlns:a16="http://schemas.microsoft.com/office/drawing/2014/main" id="{BB28D430-56EA-45B9-8632-927BEBF029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3" name="Freeform: Shape 22">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5" name="5-Point Star 24">
            <a:extLst>
              <a:ext uri="{FF2B5EF4-FFF2-40B4-BE49-F238E27FC236}">
                <a16:creationId xmlns:a16="http://schemas.microsoft.com/office/drawing/2014/main" id="{B15DEAD7-09E6-42D9-9D03-43E6EA3E0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9678" y="3748085"/>
            <a:ext cx="252644" cy="252644"/>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 name="Titel 1">
            <a:extLst>
              <a:ext uri="{FF2B5EF4-FFF2-40B4-BE49-F238E27FC236}">
                <a16:creationId xmlns:a16="http://schemas.microsoft.com/office/drawing/2014/main" id="{81CFE7DF-9FB0-2EFF-BE9A-504C5983B28D}"/>
              </a:ext>
            </a:extLst>
          </p:cNvPr>
          <p:cNvSpPr>
            <a:spLocks noGrp="1"/>
          </p:cNvSpPr>
          <p:nvPr>
            <p:ph type="title"/>
          </p:nvPr>
        </p:nvSpPr>
        <p:spPr>
          <a:xfrm>
            <a:off x="1218407" y="1044250"/>
            <a:ext cx="9841575" cy="2646007"/>
          </a:xfrm>
        </p:spPr>
        <p:txBody>
          <a:bodyPr vert="horz" lIns="91440" tIns="45720" rIns="91440" bIns="45720" rtlCol="0" anchor="b">
            <a:normAutofit/>
          </a:bodyPr>
          <a:lstStyle/>
          <a:p>
            <a:pPr algn="ctr"/>
            <a:br>
              <a:rPr lang="en-US" sz="6000"/>
            </a:br>
            <a:endParaRPr lang="en-US" sz="6000"/>
          </a:p>
        </p:txBody>
      </p:sp>
      <p:sp>
        <p:nvSpPr>
          <p:cNvPr id="3" name="Pladsholder til indhold 2">
            <a:extLst>
              <a:ext uri="{FF2B5EF4-FFF2-40B4-BE49-F238E27FC236}">
                <a16:creationId xmlns:a16="http://schemas.microsoft.com/office/drawing/2014/main" id="{913CC21F-6DB4-7930-9F1D-D222BB2D9D40}"/>
              </a:ext>
            </a:extLst>
          </p:cNvPr>
          <p:cNvSpPr>
            <a:spLocks noGrp="1"/>
          </p:cNvSpPr>
          <p:nvPr>
            <p:ph idx="1"/>
          </p:nvPr>
        </p:nvSpPr>
        <p:spPr>
          <a:xfrm rot="1059588">
            <a:off x="933399" y="2508980"/>
            <a:ext cx="9841575" cy="1906814"/>
          </a:xfrm>
        </p:spPr>
        <p:txBody>
          <a:bodyPr vert="horz" lIns="91440" tIns="45720" rIns="91440" bIns="45720" rtlCol="0" anchor="t">
            <a:normAutofit/>
          </a:bodyPr>
          <a:lstStyle/>
          <a:p>
            <a:pPr marL="0" indent="0" algn="ctr">
              <a:buNone/>
            </a:pPr>
            <a:r>
              <a:rPr lang="en-US" sz="2800" dirty="0">
                <a:solidFill>
                  <a:schemeClr val="tx1">
                    <a:lumMod val="85000"/>
                    <a:lumOff val="15000"/>
                  </a:schemeClr>
                </a:solidFill>
              </a:rPr>
              <a:t>Det </a:t>
            </a:r>
            <a:r>
              <a:rPr lang="en-US" sz="2800" dirty="0" err="1">
                <a:solidFill>
                  <a:schemeClr val="tx1">
                    <a:lumMod val="85000"/>
                    <a:lumOff val="15000"/>
                  </a:schemeClr>
                </a:solidFill>
              </a:rPr>
              <a:t>kunne</a:t>
            </a:r>
            <a:r>
              <a:rPr lang="en-US" sz="2800" dirty="0">
                <a:solidFill>
                  <a:schemeClr val="tx1">
                    <a:lumMod val="85000"/>
                    <a:lumOff val="15000"/>
                  </a:schemeClr>
                </a:solidFill>
              </a:rPr>
              <a:t> jo </a:t>
            </a:r>
            <a:r>
              <a:rPr lang="en-US" sz="2800" dirty="0" err="1">
                <a:solidFill>
                  <a:schemeClr val="tx1">
                    <a:lumMod val="85000"/>
                    <a:lumOff val="15000"/>
                  </a:schemeClr>
                </a:solidFill>
              </a:rPr>
              <a:t>være</a:t>
            </a:r>
            <a:r>
              <a:rPr lang="en-US" sz="2800" dirty="0">
                <a:solidFill>
                  <a:schemeClr val="tx1">
                    <a:lumMod val="85000"/>
                    <a:lumOff val="15000"/>
                  </a:schemeClr>
                </a:solidFill>
              </a:rPr>
              <a:t> </a:t>
            </a:r>
            <a:r>
              <a:rPr lang="en-US" sz="2800" dirty="0" err="1">
                <a:solidFill>
                  <a:schemeClr val="tx1">
                    <a:lumMod val="85000"/>
                    <a:lumOff val="15000"/>
                  </a:schemeClr>
                </a:solidFill>
              </a:rPr>
              <a:t>en</a:t>
            </a:r>
            <a:r>
              <a:rPr lang="en-US" sz="2800" dirty="0">
                <a:solidFill>
                  <a:schemeClr val="tx1">
                    <a:lumMod val="85000"/>
                    <a:lumOff val="15000"/>
                  </a:schemeClr>
                </a:solidFill>
              </a:rPr>
              <a:t> ide </a:t>
            </a:r>
            <a:r>
              <a:rPr lang="en-US" sz="2800" dirty="0" err="1">
                <a:solidFill>
                  <a:schemeClr val="tx1">
                    <a:lumMod val="85000"/>
                    <a:lumOff val="15000"/>
                  </a:schemeClr>
                </a:solidFill>
              </a:rPr>
              <a:t>opstod</a:t>
            </a:r>
            <a:r>
              <a:rPr lang="en-US" sz="2800" dirty="0">
                <a:solidFill>
                  <a:schemeClr val="tx1">
                    <a:lumMod val="85000"/>
                    <a:lumOff val="15000"/>
                  </a:schemeClr>
                </a:solidFill>
              </a:rPr>
              <a:t> </a:t>
            </a:r>
            <a:r>
              <a:rPr lang="en-US" sz="2800" dirty="0" err="1">
                <a:solidFill>
                  <a:schemeClr val="tx1">
                    <a:lumMod val="85000"/>
                    <a:lumOff val="15000"/>
                  </a:schemeClr>
                </a:solidFill>
              </a:rPr>
              <a:t>og</a:t>
            </a:r>
            <a:r>
              <a:rPr lang="en-US" sz="2800" dirty="0">
                <a:solidFill>
                  <a:schemeClr val="tx1">
                    <a:lumMod val="85000"/>
                    <a:lumOff val="15000"/>
                  </a:schemeClr>
                </a:solidFill>
              </a:rPr>
              <a:t> </a:t>
            </a:r>
            <a:r>
              <a:rPr lang="en-US" sz="2800" dirty="0" err="1">
                <a:solidFill>
                  <a:schemeClr val="tx1">
                    <a:lumMod val="85000"/>
                    <a:lumOff val="15000"/>
                  </a:schemeClr>
                </a:solidFill>
              </a:rPr>
              <a:t>sku</a:t>
            </a:r>
            <a:r>
              <a:rPr lang="en-US" sz="2800" dirty="0">
                <a:solidFill>
                  <a:schemeClr val="tx1">
                    <a:lumMod val="85000"/>
                    <a:lumOff val="15000"/>
                  </a:schemeClr>
                </a:solidFill>
              </a:rPr>
              <a:t> deles!</a:t>
            </a:r>
          </a:p>
        </p:txBody>
      </p:sp>
      <p:sp>
        <p:nvSpPr>
          <p:cNvPr id="4" name="Pladsholder til slidenummer 3">
            <a:extLst>
              <a:ext uri="{FF2B5EF4-FFF2-40B4-BE49-F238E27FC236}">
                <a16:creationId xmlns:a16="http://schemas.microsoft.com/office/drawing/2014/main" id="{005C7A47-6D83-944B-65E1-27D21452C1B0}"/>
              </a:ext>
            </a:extLst>
          </p:cNvPr>
          <p:cNvSpPr>
            <a:spLocks noGrp="1"/>
          </p:cNvSpPr>
          <p:nvPr>
            <p:ph type="sldNum" sz="quarter" idx="12"/>
          </p:nvPr>
        </p:nvSpPr>
        <p:spPr>
          <a:xfrm>
            <a:off x="10744200" y="6410220"/>
            <a:ext cx="804332" cy="311751"/>
          </a:xfrm>
        </p:spPr>
        <p:txBody>
          <a:bodyPr vert="horz" lIns="91440" tIns="45720" rIns="91440" bIns="45720" rtlCol="0" anchor="t">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all" spc="0" normalizeH="0" baseline="0" noProof="0" dirty="0">
              <a:ln>
                <a:noFill/>
              </a:ln>
              <a:solidFill>
                <a:srgbClr val="FFFFFF"/>
              </a:solidFill>
              <a:effectLst/>
              <a:uLnTx/>
              <a:uFillTx/>
              <a:latin typeface="Impact" panose="020B0806030902050204"/>
              <a:ea typeface="+mn-ea"/>
              <a:cs typeface="+mn-cs"/>
            </a:endParaRPr>
          </a:p>
        </p:txBody>
      </p:sp>
    </p:spTree>
    <p:extLst>
      <p:ext uri="{BB962C8B-B14F-4D97-AF65-F5344CB8AC3E}">
        <p14:creationId xmlns:p14="http://schemas.microsoft.com/office/powerpoint/2010/main" val="2070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a:extLst>
            <a:ext uri="{FF2B5EF4-FFF2-40B4-BE49-F238E27FC236}">
              <a16:creationId xmlns:a16="http://schemas.microsoft.com/office/drawing/2014/main" id="{D1DD51C9-04F2-83D1-6B17-125E8EF6E483}"/>
            </a:ext>
          </a:extLst>
        </p:cNvPr>
        <p:cNvGrpSpPr/>
        <p:nvPr/>
      </p:nvGrpSpPr>
      <p:grpSpPr>
        <a:xfrm>
          <a:off x="0" y="0"/>
          <a:ext cx="0" cy="0"/>
          <a:chOff x="0" y="0"/>
          <a:chExt cx="0" cy="0"/>
        </a:xfrm>
      </p:grpSpPr>
      <p:sp>
        <p:nvSpPr>
          <p:cNvPr id="9" name="Freeform: Shape 8">
            <a:extLst>
              <a:ext uri="{FF2B5EF4-FFF2-40B4-BE49-F238E27FC236}">
                <a16:creationId xmlns:a16="http://schemas.microsoft.com/office/drawing/2014/main" id="{66809B23-EC40-425A-B89A-F9CE4F06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useBgFill="1">
        <p:nvSpPr>
          <p:cNvPr id="11" name="Freeform: Shape 10">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solidFill>
              <a:srgbClr val="7F7F7F"/>
            </a:solid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 name="Titel 1">
            <a:extLst>
              <a:ext uri="{FF2B5EF4-FFF2-40B4-BE49-F238E27FC236}">
                <a16:creationId xmlns:a16="http://schemas.microsoft.com/office/drawing/2014/main" id="{439059E2-DC52-CA91-9AB8-6CFAA7995B8E}"/>
              </a:ext>
            </a:extLst>
          </p:cNvPr>
          <p:cNvSpPr>
            <a:spLocks noGrp="1"/>
          </p:cNvSpPr>
          <p:nvPr>
            <p:ph type="title"/>
          </p:nvPr>
        </p:nvSpPr>
        <p:spPr>
          <a:xfrm>
            <a:off x="1286933" y="1061660"/>
            <a:ext cx="9618133" cy="1043108"/>
          </a:xfrm>
        </p:spPr>
        <p:txBody>
          <a:bodyPr>
            <a:normAutofit/>
          </a:bodyPr>
          <a:lstStyle/>
          <a:p>
            <a:pPr algn="ctr"/>
            <a:r>
              <a:rPr lang="da-DK" sz="4100"/>
              <a:t>Hele fagområdet som omdrejningspunkt</a:t>
            </a:r>
          </a:p>
        </p:txBody>
      </p:sp>
      <p:sp>
        <p:nvSpPr>
          <p:cNvPr id="3" name="Pladsholder til indhold 2">
            <a:extLst>
              <a:ext uri="{FF2B5EF4-FFF2-40B4-BE49-F238E27FC236}">
                <a16:creationId xmlns:a16="http://schemas.microsoft.com/office/drawing/2014/main" id="{C9E96A71-B81E-AFFE-8C60-F459611BC1A7}"/>
              </a:ext>
            </a:extLst>
          </p:cNvPr>
          <p:cNvSpPr>
            <a:spLocks noGrp="1"/>
          </p:cNvSpPr>
          <p:nvPr>
            <p:ph idx="1"/>
          </p:nvPr>
        </p:nvSpPr>
        <p:spPr>
          <a:xfrm>
            <a:off x="1286933" y="2226681"/>
            <a:ext cx="9823653" cy="3586290"/>
          </a:xfrm>
        </p:spPr>
        <p:txBody>
          <a:bodyPr>
            <a:normAutofit/>
          </a:bodyPr>
          <a:lstStyle/>
          <a:p>
            <a:r>
              <a:rPr lang="da-DK" dirty="0">
                <a:solidFill>
                  <a:schemeClr val="tx1">
                    <a:lumMod val="85000"/>
                    <a:lumOff val="15000"/>
                  </a:schemeClr>
                </a:solidFill>
                <a:latin typeface="ADLaM Display" panose="02010000000000000000" pitchFamily="2" charset="0"/>
                <a:ea typeface="ADLaM Display" panose="02010000000000000000" pitchFamily="2" charset="0"/>
                <a:cs typeface="ADLaM Display" panose="02010000000000000000" pitchFamily="2" charset="0"/>
              </a:rPr>
              <a:t>Her er det hele fagområdet, på tværs af geografi, som er omdrejningspunktet.</a:t>
            </a:r>
          </a:p>
          <a:p>
            <a:r>
              <a:rPr lang="da-DK" dirty="0">
                <a:solidFill>
                  <a:schemeClr val="tx1">
                    <a:lumMod val="85000"/>
                    <a:lumOff val="15000"/>
                  </a:schemeClr>
                </a:solidFill>
                <a:latin typeface="ADLaM Display" panose="02010000000000000000" pitchFamily="2" charset="0"/>
                <a:ea typeface="ADLaM Display" panose="02010000000000000000" pitchFamily="2" charset="0"/>
                <a:cs typeface="ADLaM Display" panose="02010000000000000000" pitchFamily="2" charset="0"/>
              </a:rPr>
              <a:t>Bestyrelses arbejde – så der afholdes generalforsamling </a:t>
            </a:r>
          </a:p>
          <a:p>
            <a:r>
              <a:rPr lang="da-DK" dirty="0" err="1">
                <a:solidFill>
                  <a:schemeClr val="tx1">
                    <a:lumMod val="85000"/>
                    <a:lumOff val="15000"/>
                  </a:schemeClr>
                </a:solidFill>
                <a:latin typeface="ADLaM Display" panose="02010000000000000000" pitchFamily="2" charset="0"/>
                <a:ea typeface="ADLaM Display" panose="02010000000000000000" pitchFamily="2" charset="0"/>
                <a:cs typeface="ADLaM Display" panose="02010000000000000000" pitchFamily="2" charset="0"/>
              </a:rPr>
              <a:t>Forperson</a:t>
            </a:r>
            <a:r>
              <a:rPr lang="da-DK" dirty="0">
                <a:solidFill>
                  <a:schemeClr val="tx1">
                    <a:lumMod val="85000"/>
                    <a:lumOff val="15000"/>
                  </a:schemeClr>
                </a:solidFill>
                <a:latin typeface="ADLaM Display" panose="02010000000000000000" pitchFamily="2" charset="0"/>
                <a:ea typeface="ADLaM Display" panose="02010000000000000000" pitchFamily="2" charset="0"/>
                <a:cs typeface="ADLaM Display" panose="02010000000000000000" pitchFamily="2" charset="0"/>
              </a:rPr>
              <a:t> og bestyrelse er talerør for området </a:t>
            </a:r>
          </a:p>
          <a:p>
            <a:r>
              <a:rPr lang="da-DK" dirty="0">
                <a:solidFill>
                  <a:schemeClr val="tx1">
                    <a:lumMod val="85000"/>
                    <a:lumOff val="15000"/>
                  </a:schemeClr>
                </a:solidFill>
                <a:latin typeface="ADLaM Display" panose="02010000000000000000" pitchFamily="2" charset="0"/>
                <a:ea typeface="ADLaM Display" panose="02010000000000000000" pitchFamily="2" charset="0"/>
                <a:cs typeface="ADLaM Display" panose="02010000000000000000" pitchFamily="2" charset="0"/>
              </a:rPr>
              <a:t>Området kan sætte selvstændige aktiviteter i søen (temaaftener, aktioner, kurser, udtalelser, demonstrationer, mm)  </a:t>
            </a:r>
          </a:p>
          <a:p>
            <a:endParaRPr lang="da-DK" sz="1800" dirty="0">
              <a:solidFill>
                <a:schemeClr val="tx1">
                  <a:lumMod val="85000"/>
                  <a:lumOff val="15000"/>
                </a:schemeClr>
              </a:solidFill>
            </a:endParaRPr>
          </a:p>
        </p:txBody>
      </p:sp>
      <p:sp>
        <p:nvSpPr>
          <p:cNvPr id="4" name="Pladsholder til slidenummer 3">
            <a:extLst>
              <a:ext uri="{FF2B5EF4-FFF2-40B4-BE49-F238E27FC236}">
                <a16:creationId xmlns:a16="http://schemas.microsoft.com/office/drawing/2014/main" id="{71AB38D6-C45E-5E7C-AB8D-89F39304E8F7}"/>
              </a:ext>
            </a:extLst>
          </p:cNvPr>
          <p:cNvSpPr>
            <a:spLocks noGrp="1"/>
          </p:cNvSpPr>
          <p:nvPr>
            <p:ph type="sldNum" sz="quarter" idx="12"/>
          </p:nvPr>
        </p:nvSpPr>
        <p:spPr>
          <a:xfrm>
            <a:off x="10641347" y="6412211"/>
            <a:ext cx="907186" cy="309442"/>
          </a:xfrm>
        </p:spPr>
        <p:txBody>
          <a:bodyPr anchor="t">
            <a:norm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da-DK" sz="1400" b="0" i="0" u="none" strike="noStrike" kern="1200" cap="all" spc="0" normalizeH="0" baseline="0" noProof="0">
              <a:ln>
                <a:noFill/>
              </a:ln>
              <a:solidFill>
                <a:srgbClr val="FFFFFF"/>
              </a:solidFill>
              <a:effectLst/>
              <a:uLnTx/>
              <a:uFillTx/>
              <a:latin typeface="Impact" panose="020B0806030902050204"/>
              <a:ea typeface="+mn-ea"/>
              <a:cs typeface="+mn-cs"/>
            </a:endParaRPr>
          </a:p>
        </p:txBody>
      </p:sp>
    </p:spTree>
    <p:extLst>
      <p:ext uri="{BB962C8B-B14F-4D97-AF65-F5344CB8AC3E}">
        <p14:creationId xmlns:p14="http://schemas.microsoft.com/office/powerpoint/2010/main" val="17506843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a:extLst>
            <a:ext uri="{FF2B5EF4-FFF2-40B4-BE49-F238E27FC236}">
              <a16:creationId xmlns:a16="http://schemas.microsoft.com/office/drawing/2014/main" id="{0A5580D6-BF05-6DE8-796E-B5BC51898139}"/>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01A8CDCA-EC58-40B4-9F17-A7B613A32F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DBC44137-B240-488D-B88F-9D266FACAA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3" name="Freeform 13">
            <a:extLst>
              <a:ext uri="{FF2B5EF4-FFF2-40B4-BE49-F238E27FC236}">
                <a16:creationId xmlns:a16="http://schemas.microsoft.com/office/drawing/2014/main" id="{70FFA344-365C-4944-848F-8B966C335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5" name="Freeform 25">
            <a:extLst>
              <a:ext uri="{FF2B5EF4-FFF2-40B4-BE49-F238E27FC236}">
                <a16:creationId xmlns:a16="http://schemas.microsoft.com/office/drawing/2014/main" id="{D73EBEE6-2E8A-47F3-ADCA-5C0A95C36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7" name="Freeform 14">
            <a:extLst>
              <a:ext uri="{FF2B5EF4-FFF2-40B4-BE49-F238E27FC236}">
                <a16:creationId xmlns:a16="http://schemas.microsoft.com/office/drawing/2014/main" id="{47525714-3E1C-46F0-A17D-D3BE3D221F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Impact" panose="020B0806030902050204"/>
              <a:ea typeface="+mn-ea"/>
              <a:cs typeface="+mn-cs"/>
            </a:endParaRPr>
          </a:p>
        </p:txBody>
      </p:sp>
      <p:sp>
        <p:nvSpPr>
          <p:cNvPr id="19" name="5-Point Star 24">
            <a:extLst>
              <a:ext uri="{FF2B5EF4-FFF2-40B4-BE49-F238E27FC236}">
                <a16:creationId xmlns:a16="http://schemas.microsoft.com/office/drawing/2014/main" id="{B178D758-A5E1-416F-9966-F71730470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1" name="Freeform: Shape 20">
            <a:extLst>
              <a:ext uri="{FF2B5EF4-FFF2-40B4-BE49-F238E27FC236}">
                <a16:creationId xmlns:a16="http://schemas.microsoft.com/office/drawing/2014/main" id="{1A9606D2-3277-4567-A0C1-362DBFDCE2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useBgFill="1">
        <p:nvSpPr>
          <p:cNvPr id="23" name="Freeform: Shape 22">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solidFill>
              <a:schemeClr val="tx1">
                <a:lumMod val="50000"/>
                <a:lumOff val="50000"/>
              </a:schemeClr>
            </a:solidFill>
            <a:miter lim="800000"/>
          </a:ln>
          <a:effectLst>
            <a:outerShdw blurRad="127000" dist="635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5" name="5-Point Star 24">
            <a:extLst>
              <a:ext uri="{FF2B5EF4-FFF2-40B4-BE49-F238E27FC236}">
                <a16:creationId xmlns:a16="http://schemas.microsoft.com/office/drawing/2014/main" id="{B15DEAD7-09E6-42D9-9D03-43E6EA3E0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9678" y="3748085"/>
            <a:ext cx="252644" cy="252644"/>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 name="Titel 1">
            <a:extLst>
              <a:ext uri="{FF2B5EF4-FFF2-40B4-BE49-F238E27FC236}">
                <a16:creationId xmlns:a16="http://schemas.microsoft.com/office/drawing/2014/main" id="{65C8524D-A85E-3DD4-52C1-8AAAD4DEA913}"/>
              </a:ext>
            </a:extLst>
          </p:cNvPr>
          <p:cNvSpPr>
            <a:spLocks noGrp="1"/>
          </p:cNvSpPr>
          <p:nvPr>
            <p:ph type="title"/>
          </p:nvPr>
        </p:nvSpPr>
        <p:spPr>
          <a:xfrm>
            <a:off x="1218407" y="1044250"/>
            <a:ext cx="9841574" cy="2646007"/>
          </a:xfrm>
        </p:spPr>
        <p:txBody>
          <a:bodyPr vert="horz" lIns="91440" tIns="45720" rIns="91440" bIns="45720" rtlCol="0" anchor="b">
            <a:normAutofit/>
          </a:bodyPr>
          <a:lstStyle/>
          <a:p>
            <a:pPr algn="ctr"/>
            <a:br>
              <a:rPr lang="en-US" sz="6000"/>
            </a:br>
            <a:endParaRPr lang="en-US" sz="6000"/>
          </a:p>
        </p:txBody>
      </p:sp>
      <p:sp>
        <p:nvSpPr>
          <p:cNvPr id="3" name="Pladsholder til indhold 2">
            <a:extLst>
              <a:ext uri="{FF2B5EF4-FFF2-40B4-BE49-F238E27FC236}">
                <a16:creationId xmlns:a16="http://schemas.microsoft.com/office/drawing/2014/main" id="{5E38EB11-CCD6-6CB5-DA27-B97E00A4192B}"/>
              </a:ext>
            </a:extLst>
          </p:cNvPr>
          <p:cNvSpPr>
            <a:spLocks noGrp="1"/>
          </p:cNvSpPr>
          <p:nvPr>
            <p:ph idx="1"/>
          </p:nvPr>
        </p:nvSpPr>
        <p:spPr>
          <a:xfrm>
            <a:off x="1048891" y="1979130"/>
            <a:ext cx="9841574" cy="1906814"/>
          </a:xfrm>
        </p:spPr>
        <p:txBody>
          <a:bodyPr vert="horz" lIns="91440" tIns="45720" rIns="91440" bIns="45720" rtlCol="0" anchor="t">
            <a:normAutofit/>
          </a:bodyPr>
          <a:lstStyle/>
          <a:p>
            <a:pPr marL="0" indent="0" algn="ctr">
              <a:buNone/>
            </a:pPr>
            <a:r>
              <a:rPr lang="en-US" sz="3600" b="1" dirty="0">
                <a:solidFill>
                  <a:schemeClr val="tx1">
                    <a:lumMod val="85000"/>
                    <a:lumOff val="15000"/>
                  </a:schemeClr>
                </a:solidFill>
              </a:rPr>
              <a:t>Det </a:t>
            </a:r>
            <a:r>
              <a:rPr lang="en-US" sz="3600" b="1" dirty="0" err="1">
                <a:solidFill>
                  <a:schemeClr val="tx1">
                    <a:lumMod val="85000"/>
                    <a:lumOff val="15000"/>
                  </a:schemeClr>
                </a:solidFill>
              </a:rPr>
              <a:t>kunne</a:t>
            </a:r>
            <a:r>
              <a:rPr lang="en-US" sz="3600" b="1" dirty="0">
                <a:solidFill>
                  <a:schemeClr val="tx1">
                    <a:lumMod val="85000"/>
                    <a:lumOff val="15000"/>
                  </a:schemeClr>
                </a:solidFill>
              </a:rPr>
              <a:t> jo </a:t>
            </a:r>
            <a:r>
              <a:rPr lang="en-US" sz="3600" b="1" dirty="0" err="1">
                <a:solidFill>
                  <a:schemeClr val="tx1">
                    <a:lumMod val="85000"/>
                    <a:lumOff val="15000"/>
                  </a:schemeClr>
                </a:solidFill>
              </a:rPr>
              <a:t>være</a:t>
            </a:r>
            <a:r>
              <a:rPr lang="en-US" sz="3600" b="1" dirty="0">
                <a:solidFill>
                  <a:schemeClr val="tx1">
                    <a:lumMod val="85000"/>
                    <a:lumOff val="15000"/>
                  </a:schemeClr>
                </a:solidFill>
              </a:rPr>
              <a:t> </a:t>
            </a:r>
            <a:r>
              <a:rPr lang="en-US" sz="3600" b="1" dirty="0" err="1">
                <a:solidFill>
                  <a:schemeClr val="tx1">
                    <a:lumMod val="85000"/>
                    <a:lumOff val="15000"/>
                  </a:schemeClr>
                </a:solidFill>
              </a:rPr>
              <a:t>en</a:t>
            </a:r>
            <a:r>
              <a:rPr lang="en-US" sz="3600" b="1" dirty="0">
                <a:solidFill>
                  <a:schemeClr val="tx1">
                    <a:lumMod val="85000"/>
                    <a:lumOff val="15000"/>
                  </a:schemeClr>
                </a:solidFill>
              </a:rPr>
              <a:t> ide </a:t>
            </a:r>
          </a:p>
          <a:p>
            <a:pPr marL="0" indent="0" algn="ctr">
              <a:buNone/>
            </a:pPr>
            <a:r>
              <a:rPr lang="en-US" sz="3600" b="1" dirty="0" err="1">
                <a:solidFill>
                  <a:schemeClr val="tx1">
                    <a:lumMod val="85000"/>
                    <a:lumOff val="15000"/>
                  </a:schemeClr>
                </a:solidFill>
              </a:rPr>
              <a:t>opstod</a:t>
            </a:r>
            <a:r>
              <a:rPr lang="en-US" sz="3600" b="1" dirty="0">
                <a:solidFill>
                  <a:schemeClr val="tx1">
                    <a:lumMod val="85000"/>
                    <a:lumOff val="15000"/>
                  </a:schemeClr>
                </a:solidFill>
              </a:rPr>
              <a:t> </a:t>
            </a:r>
            <a:r>
              <a:rPr lang="en-US" sz="3600" b="1" u="sng" dirty="0" err="1">
                <a:solidFill>
                  <a:schemeClr val="tx1">
                    <a:lumMod val="85000"/>
                    <a:lumOff val="15000"/>
                  </a:schemeClr>
                </a:solidFill>
              </a:rPr>
              <a:t>og</a:t>
            </a:r>
            <a:r>
              <a:rPr lang="en-US" sz="3600" b="1" u="sng" dirty="0">
                <a:solidFill>
                  <a:schemeClr val="tx1">
                    <a:lumMod val="85000"/>
                    <a:lumOff val="15000"/>
                  </a:schemeClr>
                </a:solidFill>
              </a:rPr>
              <a:t> </a:t>
            </a:r>
            <a:r>
              <a:rPr lang="en-US" sz="3600" b="1" u="sng" dirty="0" err="1">
                <a:solidFill>
                  <a:schemeClr val="tx1">
                    <a:lumMod val="85000"/>
                    <a:lumOff val="15000"/>
                  </a:schemeClr>
                </a:solidFill>
              </a:rPr>
              <a:t>sku</a:t>
            </a:r>
            <a:r>
              <a:rPr lang="en-US" sz="3600" b="1" u="sng" dirty="0">
                <a:solidFill>
                  <a:schemeClr val="tx1">
                    <a:lumMod val="85000"/>
                    <a:lumOff val="15000"/>
                  </a:schemeClr>
                </a:solidFill>
              </a:rPr>
              <a:t> deles!</a:t>
            </a:r>
          </a:p>
        </p:txBody>
      </p:sp>
      <p:sp>
        <p:nvSpPr>
          <p:cNvPr id="4" name="Pladsholder til slidenummer 3">
            <a:extLst>
              <a:ext uri="{FF2B5EF4-FFF2-40B4-BE49-F238E27FC236}">
                <a16:creationId xmlns:a16="http://schemas.microsoft.com/office/drawing/2014/main" id="{9B943417-66D8-A5AF-C563-4947678294DB}"/>
              </a:ext>
            </a:extLst>
          </p:cNvPr>
          <p:cNvSpPr>
            <a:spLocks noGrp="1"/>
          </p:cNvSpPr>
          <p:nvPr>
            <p:ph type="sldNum" sz="quarter" idx="12"/>
          </p:nvPr>
        </p:nvSpPr>
        <p:spPr>
          <a:xfrm>
            <a:off x="10744200" y="6410220"/>
            <a:ext cx="804332" cy="311751"/>
          </a:xfrm>
        </p:spPr>
        <p:txBody>
          <a:bodyPr vert="horz" lIns="91440" tIns="45720" rIns="91440" bIns="45720" rtlCol="0" anchor="t">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120C884-657D-47A8-AFE3-E7B7EAA09FDE}" type="slidenum">
              <a:rPr kumimoji="0" lang="en-US" sz="1400" b="0" i="0" u="none" strike="noStrike" kern="1200" cap="all" spc="0" normalizeH="0" baseline="0" noProof="0">
                <a:ln>
                  <a:noFill/>
                </a:ln>
                <a:solidFill>
                  <a:srgbClr val="FFFFFF"/>
                </a:solidFill>
                <a:effectLst/>
                <a:uLnTx/>
                <a:uFillTx/>
                <a:latin typeface="Impact" panose="020B080603090205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54</a:t>
            </a:fld>
            <a:endParaRPr kumimoji="0" lang="en-US" sz="1400" b="0" i="0" u="none" strike="noStrike" kern="1200" cap="all" spc="0" normalizeH="0" baseline="0" noProof="0">
              <a:ln>
                <a:noFill/>
              </a:ln>
              <a:solidFill>
                <a:srgbClr val="FFFFFF"/>
              </a:solidFill>
              <a:effectLst/>
              <a:uLnTx/>
              <a:uFillTx/>
              <a:latin typeface="Impact" panose="020B0806030902050204"/>
              <a:ea typeface="+mn-ea"/>
              <a:cs typeface="+mn-cs"/>
            </a:endParaRPr>
          </a:p>
        </p:txBody>
      </p:sp>
    </p:spTree>
    <p:extLst>
      <p:ext uri="{BB962C8B-B14F-4D97-AF65-F5344CB8AC3E}">
        <p14:creationId xmlns:p14="http://schemas.microsoft.com/office/powerpoint/2010/main" val="23748006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4FD7E8-E8E1-47A9-8C00-9FF81D763CF4}"/>
              </a:ext>
            </a:extLst>
          </p:cNvPr>
          <p:cNvSpPr>
            <a:spLocks noGrp="1"/>
          </p:cNvSpPr>
          <p:nvPr>
            <p:ph type="title"/>
          </p:nvPr>
        </p:nvSpPr>
        <p:spPr>
          <a:xfrm>
            <a:off x="112734" y="120758"/>
            <a:ext cx="10731954" cy="1151965"/>
          </a:xfrm>
        </p:spPr>
        <p:txBody>
          <a:bodyPr>
            <a:normAutofit/>
          </a:bodyPr>
          <a:lstStyle/>
          <a:p>
            <a:r>
              <a:rPr lang="da-DK" dirty="0"/>
              <a:t>Hvor går du hen?</a:t>
            </a:r>
          </a:p>
        </p:txBody>
      </p:sp>
      <p:sp>
        <p:nvSpPr>
          <p:cNvPr id="4" name="Ellipse 3">
            <a:extLst>
              <a:ext uri="{FF2B5EF4-FFF2-40B4-BE49-F238E27FC236}">
                <a16:creationId xmlns:a16="http://schemas.microsoft.com/office/drawing/2014/main" id="{BCB36EC0-1D3A-4E18-AA5B-B0BBED2A9A3F}"/>
              </a:ext>
            </a:extLst>
          </p:cNvPr>
          <p:cNvSpPr/>
          <p:nvPr/>
        </p:nvSpPr>
        <p:spPr>
          <a:xfrm>
            <a:off x="3269672" y="3247322"/>
            <a:ext cx="2826328" cy="9144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Impact" panose="020B0806030902050204"/>
                <a:ea typeface="+mn-ea"/>
                <a:cs typeface="+mn-cs"/>
              </a:rPr>
              <a:t>Generalforsamling</a:t>
            </a:r>
          </a:p>
        </p:txBody>
      </p:sp>
      <p:sp>
        <p:nvSpPr>
          <p:cNvPr id="5" name="Ellipse 4">
            <a:extLst>
              <a:ext uri="{FF2B5EF4-FFF2-40B4-BE49-F238E27FC236}">
                <a16:creationId xmlns:a16="http://schemas.microsoft.com/office/drawing/2014/main" id="{5BAF9491-4E7A-4A42-AA56-FAF879A4A040}"/>
              </a:ext>
            </a:extLst>
          </p:cNvPr>
          <p:cNvSpPr/>
          <p:nvPr/>
        </p:nvSpPr>
        <p:spPr>
          <a:xfrm>
            <a:off x="6294581" y="3170537"/>
            <a:ext cx="2743201" cy="9144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Impact" panose="020B0806030902050204"/>
                <a:ea typeface="+mn-ea"/>
                <a:cs typeface="+mn-cs"/>
              </a:rPr>
              <a:t>Best</a:t>
            </a:r>
            <a:r>
              <a:rPr kumimoji="0" lang="da-DK" sz="1800" b="1" i="0" u="none" strike="noStrike" kern="1200" cap="none" spc="0" normalizeH="0" baseline="0" noProof="0" dirty="0">
                <a:ln>
                  <a:noFill/>
                </a:ln>
                <a:solidFill>
                  <a:prstClr val="white"/>
                </a:solidFill>
                <a:effectLst/>
                <a:uLnTx/>
                <a:uFillTx/>
                <a:latin typeface="Impact" panose="020B0806030902050204"/>
                <a:ea typeface="+mn-ea"/>
                <a:cs typeface="+mn-cs"/>
              </a:rPr>
              <a:t>yr</a:t>
            </a:r>
            <a:r>
              <a:rPr kumimoji="0" lang="da-DK" sz="1800" b="0" i="0" u="none" strike="noStrike" kern="1200" cap="none" spc="0" normalizeH="0" baseline="0" noProof="0" dirty="0">
                <a:ln>
                  <a:noFill/>
                </a:ln>
                <a:solidFill>
                  <a:prstClr val="white"/>
                </a:solidFill>
                <a:effectLst/>
                <a:uLnTx/>
                <a:uFillTx/>
                <a:latin typeface="Impact" panose="020B0806030902050204"/>
                <a:ea typeface="+mn-ea"/>
                <a:cs typeface="+mn-cs"/>
              </a:rPr>
              <a:t>else</a:t>
            </a:r>
          </a:p>
        </p:txBody>
      </p:sp>
      <p:sp>
        <p:nvSpPr>
          <p:cNvPr id="6" name="Ellipse 5">
            <a:extLst>
              <a:ext uri="{FF2B5EF4-FFF2-40B4-BE49-F238E27FC236}">
                <a16:creationId xmlns:a16="http://schemas.microsoft.com/office/drawing/2014/main" id="{08DF3320-3807-4FE6-8C67-001C57D36500}"/>
              </a:ext>
            </a:extLst>
          </p:cNvPr>
          <p:cNvSpPr/>
          <p:nvPr/>
        </p:nvSpPr>
        <p:spPr>
          <a:xfrm>
            <a:off x="4798806" y="1097180"/>
            <a:ext cx="2784764" cy="9230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Impact" panose="020B0806030902050204"/>
                <a:ea typeface="+mn-ea"/>
                <a:cs typeface="+mn-cs"/>
              </a:rPr>
              <a:t>De tre områder</a:t>
            </a:r>
          </a:p>
        </p:txBody>
      </p:sp>
      <p:sp>
        <p:nvSpPr>
          <p:cNvPr id="7" name="Ellipse 6">
            <a:extLst>
              <a:ext uri="{FF2B5EF4-FFF2-40B4-BE49-F238E27FC236}">
                <a16:creationId xmlns:a16="http://schemas.microsoft.com/office/drawing/2014/main" id="{14598959-B9AB-4519-9AE9-D9D0181CB647}"/>
              </a:ext>
            </a:extLst>
          </p:cNvPr>
          <p:cNvSpPr/>
          <p:nvPr/>
        </p:nvSpPr>
        <p:spPr>
          <a:xfrm>
            <a:off x="5068969" y="2154983"/>
            <a:ext cx="224443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Impact" panose="020B0806030902050204"/>
                <a:ea typeface="+mn-ea"/>
                <a:cs typeface="+mn-cs"/>
              </a:rPr>
              <a:t>Almenområdet</a:t>
            </a:r>
          </a:p>
        </p:txBody>
      </p:sp>
      <p:sp>
        <p:nvSpPr>
          <p:cNvPr id="8" name="Ellipse 7">
            <a:extLst>
              <a:ext uri="{FF2B5EF4-FFF2-40B4-BE49-F238E27FC236}">
                <a16:creationId xmlns:a16="http://schemas.microsoft.com/office/drawing/2014/main" id="{97DA466C-0D25-49F1-9E87-8C6955F81403}"/>
              </a:ext>
            </a:extLst>
          </p:cNvPr>
          <p:cNvSpPr/>
          <p:nvPr/>
        </p:nvSpPr>
        <p:spPr>
          <a:xfrm>
            <a:off x="2273565" y="2154983"/>
            <a:ext cx="2525241"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Impact" panose="020B0806030902050204"/>
                <a:ea typeface="+mn-ea"/>
                <a:cs typeface="+mn-cs"/>
              </a:rPr>
              <a:t>Specialområdet</a:t>
            </a:r>
          </a:p>
        </p:txBody>
      </p:sp>
      <p:sp>
        <p:nvSpPr>
          <p:cNvPr id="9" name="Ellipse 8">
            <a:extLst>
              <a:ext uri="{FF2B5EF4-FFF2-40B4-BE49-F238E27FC236}">
                <a16:creationId xmlns:a16="http://schemas.microsoft.com/office/drawing/2014/main" id="{B9D6A123-75EB-42C7-96D1-C7B295DF6B0B}"/>
              </a:ext>
            </a:extLst>
          </p:cNvPr>
          <p:cNvSpPr/>
          <p:nvPr/>
        </p:nvSpPr>
        <p:spPr>
          <a:xfrm>
            <a:off x="7583569" y="2137087"/>
            <a:ext cx="2613891"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Impact" panose="020B0806030902050204"/>
                <a:ea typeface="+mn-ea"/>
                <a:cs typeface="+mn-cs"/>
              </a:rPr>
              <a:t>Dagplejeområdet</a:t>
            </a:r>
          </a:p>
        </p:txBody>
      </p:sp>
      <p:sp>
        <p:nvSpPr>
          <p:cNvPr id="10" name="Ellipse 9">
            <a:extLst>
              <a:ext uri="{FF2B5EF4-FFF2-40B4-BE49-F238E27FC236}">
                <a16:creationId xmlns:a16="http://schemas.microsoft.com/office/drawing/2014/main" id="{D19E44A6-C1A0-4D9D-B712-5214E8E63402}"/>
              </a:ext>
            </a:extLst>
          </p:cNvPr>
          <p:cNvSpPr/>
          <p:nvPr/>
        </p:nvSpPr>
        <p:spPr>
          <a:xfrm>
            <a:off x="4798806" y="5254061"/>
            <a:ext cx="3223490" cy="9144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Impact" panose="020B0806030902050204"/>
                <a:ea typeface="+mn-ea"/>
                <a:cs typeface="+mn-cs"/>
              </a:rPr>
              <a:t>Repræsentantskab</a:t>
            </a:r>
          </a:p>
        </p:txBody>
      </p:sp>
      <p:sp>
        <p:nvSpPr>
          <p:cNvPr id="11" name="Ellipse 10">
            <a:extLst>
              <a:ext uri="{FF2B5EF4-FFF2-40B4-BE49-F238E27FC236}">
                <a16:creationId xmlns:a16="http://schemas.microsoft.com/office/drawing/2014/main" id="{D0D06057-B391-4CBA-BCEB-F1655E53F377}"/>
              </a:ext>
            </a:extLst>
          </p:cNvPr>
          <p:cNvSpPr/>
          <p:nvPr/>
        </p:nvSpPr>
        <p:spPr>
          <a:xfrm>
            <a:off x="4682835" y="4161722"/>
            <a:ext cx="3223491" cy="951627"/>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Impact" panose="020B0806030902050204"/>
                <a:ea typeface="+mn-ea"/>
                <a:cs typeface="+mn-cs"/>
              </a:rPr>
              <a:t>Hovedbestyrelse</a:t>
            </a:r>
          </a:p>
        </p:txBody>
      </p:sp>
    </p:spTree>
    <p:extLst>
      <p:ext uri="{BB962C8B-B14F-4D97-AF65-F5344CB8AC3E}">
        <p14:creationId xmlns:p14="http://schemas.microsoft.com/office/powerpoint/2010/main" val="11082898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84994-654F-41B2-9222-2E0F428A6A8F}"/>
              </a:ext>
            </a:extLst>
          </p:cNvPr>
          <p:cNvSpPr>
            <a:spLocks noGrp="1"/>
          </p:cNvSpPr>
          <p:nvPr>
            <p:ph type="title"/>
          </p:nvPr>
        </p:nvSpPr>
        <p:spPr/>
        <p:txBody>
          <a:bodyPr>
            <a:normAutofit fontScale="90000"/>
          </a:bodyPr>
          <a:lstStyle/>
          <a:p>
            <a:r>
              <a:rPr lang="da-DK" sz="4000" b="1" dirty="0"/>
              <a:t>De tre områders generalforsamlinger &amp; bestyrelser</a:t>
            </a:r>
          </a:p>
        </p:txBody>
      </p:sp>
      <p:graphicFrame>
        <p:nvGraphicFramePr>
          <p:cNvPr id="8" name="Pladsholder til indhold 2">
            <a:extLst>
              <a:ext uri="{FF2B5EF4-FFF2-40B4-BE49-F238E27FC236}">
                <a16:creationId xmlns:a16="http://schemas.microsoft.com/office/drawing/2014/main" id="{43B57011-77FA-4718-DAEA-5E2716A76EF9}"/>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dsholder til indhold 3">
            <a:extLst>
              <a:ext uri="{FF2B5EF4-FFF2-40B4-BE49-F238E27FC236}">
                <a16:creationId xmlns:a16="http://schemas.microsoft.com/office/drawing/2014/main" id="{FAB637E1-631F-49AE-A9BB-48AFCCC925EA}"/>
              </a:ext>
            </a:extLst>
          </p:cNvPr>
          <p:cNvSpPr>
            <a:spLocks noGrp="1"/>
          </p:cNvSpPr>
          <p:nvPr>
            <p:ph sz="half" idx="2"/>
          </p:nvPr>
        </p:nvSpPr>
        <p:spPr/>
        <p:txBody>
          <a:bodyPr>
            <a:normAutofit/>
          </a:bodyPr>
          <a:lstStyle/>
          <a:p>
            <a:pPr marL="0" indent="0" algn="ctr">
              <a:buNone/>
            </a:pPr>
            <a:r>
              <a:rPr lang="da-DK" dirty="0"/>
              <a:t>LFS ’s decentrale led:</a:t>
            </a:r>
          </a:p>
        </p:txBody>
      </p:sp>
      <p:sp>
        <p:nvSpPr>
          <p:cNvPr id="5" name="Pladsholder til slidenummer 4">
            <a:extLst>
              <a:ext uri="{FF2B5EF4-FFF2-40B4-BE49-F238E27FC236}">
                <a16:creationId xmlns:a16="http://schemas.microsoft.com/office/drawing/2014/main" id="{16BFF49B-62B7-4DCF-B612-3AFB26C10E8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3200" b="0" i="0" u="none" strike="noStrike" kern="1200" cap="all" spc="0" normalizeH="0" baseline="0" noProof="0" dirty="0">
              <a:ln>
                <a:noFill/>
              </a:ln>
              <a:solidFill>
                <a:srgbClr val="B80E0F">
                  <a:lumMod val="50000"/>
                </a:srgbClr>
              </a:solidFill>
              <a:effectLst/>
              <a:uLnTx/>
              <a:uFillTx/>
              <a:latin typeface="Impact" panose="020B0806030902050204"/>
              <a:ea typeface="+mn-ea"/>
              <a:cs typeface="+mn-cs"/>
            </a:endParaRPr>
          </a:p>
        </p:txBody>
      </p:sp>
      <p:pic>
        <p:nvPicPr>
          <p:cNvPr id="6" name="Billede 5">
            <a:extLst>
              <a:ext uri="{FF2B5EF4-FFF2-40B4-BE49-F238E27FC236}">
                <a16:creationId xmlns:a16="http://schemas.microsoft.com/office/drawing/2014/main" id="{7D26E545-9921-4250-845D-4D21CA4B94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4185" y="1825625"/>
            <a:ext cx="3517629" cy="3409025"/>
          </a:xfrm>
          <a:prstGeom prst="rect">
            <a:avLst/>
          </a:prstGeom>
        </p:spPr>
      </p:pic>
    </p:spTree>
    <p:extLst>
      <p:ext uri="{BB962C8B-B14F-4D97-AF65-F5344CB8AC3E}">
        <p14:creationId xmlns:p14="http://schemas.microsoft.com/office/powerpoint/2010/main" val="15582831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F50D6B-1537-40A6-A7E2-EB66C526E285}"/>
              </a:ext>
            </a:extLst>
          </p:cNvPr>
          <p:cNvSpPr>
            <a:spLocks noGrp="1"/>
          </p:cNvSpPr>
          <p:nvPr>
            <p:ph type="title"/>
          </p:nvPr>
        </p:nvSpPr>
        <p:spPr>
          <a:xfrm>
            <a:off x="838200" y="600635"/>
            <a:ext cx="10515600" cy="699247"/>
          </a:xfrm>
        </p:spPr>
        <p:txBody>
          <a:bodyPr>
            <a:normAutofit fontScale="90000"/>
          </a:bodyPr>
          <a:lstStyle/>
          <a:p>
            <a:br>
              <a:rPr lang="da-DK" b="1" dirty="0"/>
            </a:br>
            <a:r>
              <a:rPr lang="da-DK" b="1" dirty="0"/>
              <a:t>Hvordan får lederne indflydelse</a:t>
            </a:r>
            <a:br>
              <a:rPr lang="da-DK" b="1" dirty="0"/>
            </a:br>
            <a:endParaRPr lang="da-DK" b="1" dirty="0"/>
          </a:p>
        </p:txBody>
      </p:sp>
      <p:graphicFrame>
        <p:nvGraphicFramePr>
          <p:cNvPr id="10" name="Pladsholder til indhold 2">
            <a:extLst>
              <a:ext uri="{FF2B5EF4-FFF2-40B4-BE49-F238E27FC236}">
                <a16:creationId xmlns:a16="http://schemas.microsoft.com/office/drawing/2014/main" id="{8D79A3A0-44F5-05B1-8375-3350A41DF947}"/>
              </a:ext>
            </a:extLst>
          </p:cNvPr>
          <p:cNvGraphicFramePr>
            <a:graphicFrameLocks noGrp="1"/>
          </p:cNvGraphicFramePr>
          <p:nvPr>
            <p:ph sz="half" idx="1"/>
          </p:nvPr>
        </p:nvGraphicFramePr>
        <p:xfrm>
          <a:off x="400235" y="1490597"/>
          <a:ext cx="6639392" cy="4146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dsholder til indhold 3">
            <a:extLst>
              <a:ext uri="{FF2B5EF4-FFF2-40B4-BE49-F238E27FC236}">
                <a16:creationId xmlns:a16="http://schemas.microsoft.com/office/drawing/2014/main" id="{C79180CD-2A49-4A58-A157-03CD6810CB45}"/>
              </a:ext>
            </a:extLst>
          </p:cNvPr>
          <p:cNvSpPr>
            <a:spLocks noGrp="1"/>
          </p:cNvSpPr>
          <p:nvPr>
            <p:ph sz="half" idx="2"/>
          </p:nvPr>
        </p:nvSpPr>
        <p:spPr>
          <a:xfrm>
            <a:off x="6262404" y="1931427"/>
            <a:ext cx="5181600" cy="4351338"/>
          </a:xfrm>
        </p:spPr>
        <p:txBody>
          <a:bodyPr>
            <a:normAutofit/>
          </a:bodyPr>
          <a:lstStyle/>
          <a:p>
            <a:pPr marL="0" indent="0" algn="ctr">
              <a:buNone/>
            </a:pPr>
            <a:r>
              <a:rPr lang="da-DK" dirty="0"/>
              <a:t>LFS ’s decentrale led:</a:t>
            </a:r>
          </a:p>
          <a:p>
            <a:pPr marL="0" indent="0">
              <a:buNone/>
            </a:pPr>
            <a:endParaRPr lang="da-DK" dirty="0"/>
          </a:p>
        </p:txBody>
      </p:sp>
      <p:pic>
        <p:nvPicPr>
          <p:cNvPr id="8" name="Billede 7">
            <a:extLst>
              <a:ext uri="{FF2B5EF4-FFF2-40B4-BE49-F238E27FC236}">
                <a16:creationId xmlns:a16="http://schemas.microsoft.com/office/drawing/2014/main" id="{DC1B6FD4-2AE7-4913-B981-640238F23E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91132" y="2200669"/>
            <a:ext cx="3000549" cy="2905067"/>
          </a:xfrm>
          <a:prstGeom prst="rect">
            <a:avLst/>
          </a:prstGeom>
        </p:spPr>
      </p:pic>
    </p:spTree>
    <p:extLst>
      <p:ext uri="{BB962C8B-B14F-4D97-AF65-F5344CB8AC3E}">
        <p14:creationId xmlns:p14="http://schemas.microsoft.com/office/powerpoint/2010/main" val="39833183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p:cNvSpPr/>
          <p:nvPr/>
        </p:nvSpPr>
        <p:spPr>
          <a:xfrm>
            <a:off x="1753645" y="1367251"/>
            <a:ext cx="5595480" cy="198388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Impact" panose="020B0806030902050204"/>
              <a:ea typeface="+mn-ea"/>
              <a:cs typeface="+mn-cs"/>
            </a:endParaRPr>
          </a:p>
        </p:txBody>
      </p:sp>
      <p:sp>
        <p:nvSpPr>
          <p:cNvPr id="13" name="Rektangel 12"/>
          <p:cNvSpPr/>
          <p:nvPr/>
        </p:nvSpPr>
        <p:spPr>
          <a:xfrm>
            <a:off x="8215255" y="5128778"/>
            <a:ext cx="2405379" cy="1418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Impact" panose="020B0806030902050204"/>
              <a:ea typeface="+mn-ea"/>
              <a:cs typeface="+mn-cs"/>
            </a:endParaRPr>
          </a:p>
        </p:txBody>
      </p:sp>
      <p:sp>
        <p:nvSpPr>
          <p:cNvPr id="17" name="Rektangel 16"/>
          <p:cNvSpPr/>
          <p:nvPr/>
        </p:nvSpPr>
        <p:spPr>
          <a:xfrm>
            <a:off x="5239314" y="5108884"/>
            <a:ext cx="2405379" cy="141845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Impact" panose="020B0806030902050204"/>
              <a:ea typeface="+mn-ea"/>
              <a:cs typeface="+mn-cs"/>
            </a:endParaRPr>
          </a:p>
        </p:txBody>
      </p:sp>
      <p:sp>
        <p:nvSpPr>
          <p:cNvPr id="18" name="Rektangel 17"/>
          <p:cNvSpPr/>
          <p:nvPr/>
        </p:nvSpPr>
        <p:spPr>
          <a:xfrm>
            <a:off x="1919538" y="5098033"/>
            <a:ext cx="2405379" cy="1418456"/>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Impact" panose="020B0806030902050204"/>
              <a:ea typeface="+mn-ea"/>
              <a:cs typeface="+mn-cs"/>
            </a:endParaRPr>
          </a:p>
        </p:txBody>
      </p:sp>
      <p:sp>
        <p:nvSpPr>
          <p:cNvPr id="6" name="Rectangle 1"/>
          <p:cNvSpPr>
            <a:spLocks noChangeArrowheads="1"/>
          </p:cNvSpPr>
          <p:nvPr/>
        </p:nvSpPr>
        <p:spPr bwMode="auto">
          <a:xfrm>
            <a:off x="1033153" y="-76219"/>
            <a:ext cx="9311319" cy="213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da-DK" altLang="da-DK" sz="2400" b="0" i="0" u="none" strike="noStrike" kern="1200" cap="none" spc="0" normalizeH="0" baseline="0" noProof="0" dirty="0">
              <a:ln>
                <a:noFill/>
              </a:ln>
              <a:solidFill>
                <a:prstClr val="black"/>
              </a:solidFill>
              <a:effectLst/>
              <a:uLnTx/>
              <a:uFillTx/>
              <a:latin typeface="Abadi" panose="020B0604020104020204" pitchFamily="34" charset="0"/>
              <a:ea typeface="Times New Roman" pitchFamily="18" charset="0"/>
              <a:cs typeface="Arial"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da-DK" sz="24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LFS ’s struktur: Hvor går du hen, hvis du vil have indflydelse?</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da-DK" altLang="da-DK" sz="2400" b="1"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da-DK" altLang="da-DK" sz="1200" b="1"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Beslutningskompetence</a:t>
            </a:r>
            <a:r>
              <a:rPr kumimoji="0" lang="da-DK" altLang="da-DK" sz="12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De yderste firkanter har mest kompetence. Firkanter med stiplede linjer har ingen selvstændig kompetence.</a:t>
            </a:r>
            <a:endParaRPr kumimoji="0" lang="da-DK" altLang="da-DK"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br>
              <a:rPr kumimoji="0" lang="da-DK" altLang="da-DK" sz="2200" b="1"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Arial" pitchFamily="34" charset="0"/>
                <a:sym typeface="Symbol" pitchFamily="18" charset="2"/>
              </a:rPr>
            </a:br>
            <a:endParaRPr kumimoji="0" lang="da-DK" altLang="da-DK" sz="900" b="0" i="0" u="none" strike="noStrike" kern="1200" cap="none" spc="0" normalizeH="0" baseline="0" noProof="0" dirty="0">
              <a:ln>
                <a:noFill/>
              </a:ln>
              <a:solidFill>
                <a:prstClr val="black"/>
              </a:solidFill>
              <a:effectLst/>
              <a:uLnTx/>
              <a:uFillTx/>
              <a:latin typeface="Times New Roman" pitchFamily="18" charset="0"/>
              <a:ea typeface="+mn-ea"/>
              <a:cs typeface="Arial" pitchFamily="34" charset="0"/>
              <a:sym typeface="Symbol" pitchFamily="18" charset="2"/>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da-DK" altLang="da-DK" sz="1800" b="1"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Arial" pitchFamily="34" charset="0"/>
              <a:sym typeface="Symbol" pitchFamily="18" charset="2"/>
            </a:endParaRPr>
          </a:p>
        </p:txBody>
      </p:sp>
      <p:sp>
        <p:nvSpPr>
          <p:cNvPr id="7" name="Rektangel 6"/>
          <p:cNvSpPr/>
          <p:nvPr/>
        </p:nvSpPr>
        <p:spPr>
          <a:xfrm>
            <a:off x="2106574" y="1988842"/>
            <a:ext cx="2405251" cy="119431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Impact" panose="020B0806030902050204"/>
              <a:ea typeface="+mn-ea"/>
              <a:cs typeface="+mn-cs"/>
            </a:endParaRPr>
          </a:p>
        </p:txBody>
      </p:sp>
      <p:sp>
        <p:nvSpPr>
          <p:cNvPr id="10" name="Rektangel 9"/>
          <p:cNvSpPr/>
          <p:nvPr/>
        </p:nvSpPr>
        <p:spPr>
          <a:xfrm>
            <a:off x="2106574" y="2654265"/>
            <a:ext cx="821075" cy="51318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Impact" panose="020B0806030902050204"/>
              <a:ea typeface="+mn-ea"/>
              <a:cs typeface="+mn-cs"/>
            </a:endParaRPr>
          </a:p>
        </p:txBody>
      </p:sp>
      <p:sp>
        <p:nvSpPr>
          <p:cNvPr id="11" name="Rektangel 10"/>
          <p:cNvSpPr/>
          <p:nvPr/>
        </p:nvSpPr>
        <p:spPr>
          <a:xfrm>
            <a:off x="3670653" y="2307673"/>
            <a:ext cx="857367" cy="724304"/>
          </a:xfrm>
          <a:prstGeom prst="rect">
            <a:avLst/>
          </a:prstGeom>
          <a:solidFill>
            <a:schemeClr val="accent6">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Impact" panose="020B0806030902050204"/>
              <a:ea typeface="+mn-ea"/>
              <a:cs typeface="+mn-cs"/>
            </a:endParaRPr>
          </a:p>
        </p:txBody>
      </p:sp>
      <p:sp>
        <p:nvSpPr>
          <p:cNvPr id="14" name="Rektangel 13"/>
          <p:cNvSpPr/>
          <p:nvPr/>
        </p:nvSpPr>
        <p:spPr>
          <a:xfrm>
            <a:off x="8218815" y="5972450"/>
            <a:ext cx="1199129" cy="586632"/>
          </a:xfrm>
          <a:prstGeom prst="rect">
            <a:avLst/>
          </a:prstGeom>
          <a:solidFill>
            <a:srgbClr val="00B0F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Impact" panose="020B0806030902050204"/>
              <a:ea typeface="+mn-ea"/>
              <a:cs typeface="+mn-cs"/>
            </a:endParaRPr>
          </a:p>
        </p:txBody>
      </p:sp>
      <p:sp>
        <p:nvSpPr>
          <p:cNvPr id="15" name="Rektangel 14"/>
          <p:cNvSpPr/>
          <p:nvPr/>
        </p:nvSpPr>
        <p:spPr>
          <a:xfrm>
            <a:off x="5239316" y="6093297"/>
            <a:ext cx="928695" cy="43404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Impact" panose="020B0806030902050204"/>
              <a:ea typeface="+mn-ea"/>
              <a:cs typeface="+mn-cs"/>
            </a:endParaRPr>
          </a:p>
        </p:txBody>
      </p:sp>
      <p:sp>
        <p:nvSpPr>
          <p:cNvPr id="16" name="Rektangel 15"/>
          <p:cNvSpPr/>
          <p:nvPr/>
        </p:nvSpPr>
        <p:spPr>
          <a:xfrm>
            <a:off x="1919536" y="6093296"/>
            <a:ext cx="873992" cy="43204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Impact" panose="020B0806030902050204"/>
              <a:ea typeface="+mn-ea"/>
              <a:cs typeface="+mn-cs"/>
            </a:endParaRPr>
          </a:p>
        </p:txBody>
      </p:sp>
      <p:sp>
        <p:nvSpPr>
          <p:cNvPr id="19" name="Tekstboks 18"/>
          <p:cNvSpPr txBox="1"/>
          <p:nvPr/>
        </p:nvSpPr>
        <p:spPr>
          <a:xfrm>
            <a:off x="7968208" y="1700809"/>
            <a:ext cx="194421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Impact" panose="020B0806030902050204"/>
                <a:ea typeface="+mn-ea"/>
                <a:cs typeface="+mn-cs"/>
              </a:rPr>
              <a:t>LFS` centrale led</a:t>
            </a:r>
          </a:p>
        </p:txBody>
      </p:sp>
      <p:cxnSp>
        <p:nvCxnSpPr>
          <p:cNvPr id="21" name="Lige pilforbindelse 20"/>
          <p:cNvCxnSpPr>
            <a:stCxn id="19" idx="1"/>
          </p:cNvCxnSpPr>
          <p:nvPr/>
        </p:nvCxnSpPr>
        <p:spPr>
          <a:xfrm flipH="1">
            <a:off x="7536160" y="1885475"/>
            <a:ext cx="432048"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ekstboks 21"/>
          <p:cNvSpPr txBox="1"/>
          <p:nvPr/>
        </p:nvSpPr>
        <p:spPr>
          <a:xfrm>
            <a:off x="3935760" y="1516142"/>
            <a:ext cx="23762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Impact" panose="020B0806030902050204"/>
                <a:ea typeface="+mn-ea"/>
                <a:cs typeface="+mn-cs"/>
              </a:rPr>
              <a:t>REP repræsentantskab</a:t>
            </a:r>
          </a:p>
        </p:txBody>
      </p:sp>
      <p:sp>
        <p:nvSpPr>
          <p:cNvPr id="23" name="Tekstboks 22"/>
          <p:cNvSpPr txBox="1"/>
          <p:nvPr/>
        </p:nvSpPr>
        <p:spPr>
          <a:xfrm>
            <a:off x="3719739" y="2392822"/>
            <a:ext cx="71335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Impact" panose="020B0806030902050204"/>
                <a:ea typeface="+mn-ea"/>
                <a:cs typeface="+mn-cs"/>
              </a:rPr>
              <a:t>Ad-hoc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Impact" panose="020B0806030902050204"/>
                <a:ea typeface="+mn-ea"/>
                <a:cs typeface="+mn-cs"/>
              </a:rPr>
              <a:t>udvalg</a:t>
            </a:r>
          </a:p>
        </p:txBody>
      </p:sp>
      <p:sp>
        <p:nvSpPr>
          <p:cNvPr id="24" name="Tekstboks 23"/>
          <p:cNvSpPr txBox="1"/>
          <p:nvPr/>
        </p:nvSpPr>
        <p:spPr>
          <a:xfrm>
            <a:off x="2155352" y="2050169"/>
            <a:ext cx="1276352"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Impact" panose="020B0806030902050204"/>
                <a:ea typeface="+mn-ea"/>
                <a:cs typeface="+mn-cs"/>
              </a:rPr>
              <a:t>HB </a:t>
            </a:r>
            <a:r>
              <a:rPr kumimoji="0" lang="da-DK" sz="1200" b="0" i="0" u="none" strike="noStrike" kern="1200" cap="none" spc="0" normalizeH="0" baseline="0" noProof="0" dirty="0">
                <a:ln>
                  <a:noFill/>
                </a:ln>
                <a:solidFill>
                  <a:prstClr val="black"/>
                </a:solidFill>
                <a:effectLst/>
                <a:uLnTx/>
                <a:uFillTx/>
                <a:latin typeface="Impact" panose="020B0806030902050204"/>
                <a:ea typeface="+mn-ea"/>
                <a:cs typeface="+mn-cs"/>
              </a:rPr>
              <a:t>Hovedbestyrelse</a:t>
            </a:r>
          </a:p>
        </p:txBody>
      </p:sp>
      <p:sp>
        <p:nvSpPr>
          <p:cNvPr id="25" name="Tekstboks 24"/>
          <p:cNvSpPr txBox="1"/>
          <p:nvPr/>
        </p:nvSpPr>
        <p:spPr>
          <a:xfrm>
            <a:off x="2106575" y="2531321"/>
            <a:ext cx="1440160" cy="6924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Impact" panose="020B0806030902050204"/>
                <a:ea typeface="+mn-ea"/>
                <a:cs typeface="+mn-cs"/>
              </a:rPr>
              <a:t>FU</a:t>
            </a:r>
            <a:r>
              <a:rPr kumimoji="0" lang="da-DK" sz="1800" b="0" i="0" u="none" strike="noStrike" kern="1200" cap="none" spc="0" normalizeH="0" baseline="0" noProof="0" dirty="0">
                <a:ln>
                  <a:noFill/>
                </a:ln>
                <a:solidFill>
                  <a:prstClr val="black"/>
                </a:solidFill>
                <a:effectLst/>
                <a:uLnTx/>
                <a:uFillTx/>
                <a:latin typeface="Impact" panose="020B080603090205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050" b="0" i="0" u="none" strike="noStrike" kern="1200" cap="none" spc="0" normalizeH="0" baseline="0" noProof="0" dirty="0">
                <a:ln>
                  <a:noFill/>
                </a:ln>
                <a:solidFill>
                  <a:prstClr val="black"/>
                </a:solidFill>
                <a:effectLst/>
                <a:uLnTx/>
                <a:uFillTx/>
                <a:latin typeface="Impact" panose="020B0806030902050204"/>
                <a:ea typeface="+mn-ea"/>
                <a:cs typeface="+mn-cs"/>
              </a:rPr>
              <a:t>Forretnings-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050" b="0" i="0" u="none" strike="noStrike" kern="1200" cap="none" spc="0" normalizeH="0" baseline="0" noProof="0" dirty="0">
                <a:ln>
                  <a:noFill/>
                </a:ln>
                <a:solidFill>
                  <a:prstClr val="black"/>
                </a:solidFill>
                <a:effectLst/>
                <a:uLnTx/>
                <a:uFillTx/>
                <a:latin typeface="Impact" panose="020B0806030902050204"/>
                <a:ea typeface="+mn-ea"/>
                <a:cs typeface="+mn-cs"/>
              </a:rPr>
              <a:t>udvalg</a:t>
            </a:r>
          </a:p>
        </p:txBody>
      </p:sp>
      <p:sp>
        <p:nvSpPr>
          <p:cNvPr id="26" name="Tekstboks 25"/>
          <p:cNvSpPr txBox="1"/>
          <p:nvPr/>
        </p:nvSpPr>
        <p:spPr>
          <a:xfrm>
            <a:off x="4324917" y="3735930"/>
            <a:ext cx="25152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Impact" panose="020B0806030902050204"/>
                <a:ea typeface="+mn-ea"/>
                <a:cs typeface="+mn-cs"/>
              </a:rPr>
              <a:t>LFS` decentrale led </a:t>
            </a:r>
          </a:p>
        </p:txBody>
      </p:sp>
      <p:cxnSp>
        <p:nvCxnSpPr>
          <p:cNvPr id="28" name="Lige pilforbindelse 27"/>
          <p:cNvCxnSpPr/>
          <p:nvPr/>
        </p:nvCxnSpPr>
        <p:spPr>
          <a:xfrm>
            <a:off x="6312024" y="3861049"/>
            <a:ext cx="0" cy="504056"/>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kstboks 28"/>
          <p:cNvSpPr txBox="1"/>
          <p:nvPr/>
        </p:nvSpPr>
        <p:spPr>
          <a:xfrm>
            <a:off x="2155355" y="4424943"/>
            <a:ext cx="200949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3 fagområder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Inklusiv leder</a:t>
            </a:r>
          </a:p>
        </p:txBody>
      </p:sp>
      <p:sp>
        <p:nvSpPr>
          <p:cNvPr id="30" name="Tekstboks 29"/>
          <p:cNvSpPr txBox="1"/>
          <p:nvPr/>
        </p:nvSpPr>
        <p:spPr>
          <a:xfrm>
            <a:off x="5420337" y="4625520"/>
            <a:ext cx="2009495"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3 ledersektioner</a:t>
            </a:r>
            <a:endParaRPr kumimoji="0" lang="da-DK" sz="14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31" name="Tekstboks 30"/>
          <p:cNvSpPr txBox="1"/>
          <p:nvPr/>
        </p:nvSpPr>
        <p:spPr>
          <a:xfrm>
            <a:off x="8259608" y="4574815"/>
            <a:ext cx="2009495"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Mange faggrupper</a:t>
            </a:r>
            <a:endParaRPr kumimoji="0" lang="da-DK" sz="14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cxnSp>
        <p:nvCxnSpPr>
          <p:cNvPr id="32" name="Lige pilforbindelse 31"/>
          <p:cNvCxnSpPr/>
          <p:nvPr/>
        </p:nvCxnSpPr>
        <p:spPr>
          <a:xfrm>
            <a:off x="3113577" y="4916017"/>
            <a:ext cx="0" cy="504056"/>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Lige pilforbindelse 32"/>
          <p:cNvCxnSpPr/>
          <p:nvPr/>
        </p:nvCxnSpPr>
        <p:spPr>
          <a:xfrm>
            <a:off x="9264352" y="4870990"/>
            <a:ext cx="0" cy="504056"/>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Lige pilforbindelse 33"/>
          <p:cNvCxnSpPr/>
          <p:nvPr/>
        </p:nvCxnSpPr>
        <p:spPr>
          <a:xfrm>
            <a:off x="6600056" y="4822306"/>
            <a:ext cx="0" cy="504056"/>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kstboks 35"/>
          <p:cNvSpPr txBox="1"/>
          <p:nvPr/>
        </p:nvSpPr>
        <p:spPr>
          <a:xfrm>
            <a:off x="8282166" y="6024014"/>
            <a:ext cx="128776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Impact" panose="020B0806030902050204"/>
                <a:ea typeface="+mn-ea"/>
                <a:cs typeface="+mn-cs"/>
              </a:rPr>
              <a:t>Faggruppe-udvalg</a:t>
            </a:r>
          </a:p>
        </p:txBody>
      </p:sp>
      <p:sp>
        <p:nvSpPr>
          <p:cNvPr id="38" name="Tekstboks 37"/>
          <p:cNvSpPr txBox="1"/>
          <p:nvPr/>
        </p:nvSpPr>
        <p:spPr>
          <a:xfrm>
            <a:off x="1873838" y="6160718"/>
            <a:ext cx="98660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Impact" panose="020B0806030902050204"/>
                <a:ea typeface="+mn-ea"/>
                <a:cs typeface="+mn-cs"/>
              </a:rPr>
              <a:t>Bestyrelse</a:t>
            </a:r>
          </a:p>
        </p:txBody>
      </p:sp>
      <p:sp>
        <p:nvSpPr>
          <p:cNvPr id="39" name="Tekstboks 38"/>
          <p:cNvSpPr txBox="1"/>
          <p:nvPr/>
        </p:nvSpPr>
        <p:spPr>
          <a:xfrm>
            <a:off x="2433389" y="5490124"/>
            <a:ext cx="155660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Impact" panose="020B0806030902050204"/>
                <a:ea typeface="+mn-ea"/>
                <a:cs typeface="+mn-cs"/>
              </a:rPr>
              <a:t>Generalforsamling</a:t>
            </a:r>
          </a:p>
        </p:txBody>
      </p:sp>
      <p:sp>
        <p:nvSpPr>
          <p:cNvPr id="40" name="Tekstboks 39"/>
          <p:cNvSpPr txBox="1"/>
          <p:nvPr/>
        </p:nvSpPr>
        <p:spPr>
          <a:xfrm>
            <a:off x="5619880" y="5499486"/>
            <a:ext cx="164546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Impact" panose="020B0806030902050204"/>
                <a:ea typeface="+mn-ea"/>
                <a:cs typeface="+mn-cs"/>
              </a:rPr>
              <a:t>Generalforsamling</a:t>
            </a:r>
          </a:p>
        </p:txBody>
      </p:sp>
      <p:sp>
        <p:nvSpPr>
          <p:cNvPr id="41" name="Tekstboks 40"/>
          <p:cNvSpPr txBox="1"/>
          <p:nvPr/>
        </p:nvSpPr>
        <p:spPr>
          <a:xfrm>
            <a:off x="5195904" y="6155434"/>
            <a:ext cx="100070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Impact" panose="020B0806030902050204"/>
                <a:ea typeface="+mn-ea"/>
                <a:cs typeface="+mn-cs"/>
              </a:rPr>
              <a:t>Bestyrelse</a:t>
            </a:r>
          </a:p>
        </p:txBody>
      </p:sp>
      <p:sp>
        <p:nvSpPr>
          <p:cNvPr id="42" name="Tekstboks 41"/>
          <p:cNvSpPr txBox="1"/>
          <p:nvPr/>
        </p:nvSpPr>
        <p:spPr>
          <a:xfrm>
            <a:off x="8619645" y="5370170"/>
            <a:ext cx="172482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Impact" panose="020B0806030902050204"/>
                <a:ea typeface="+mn-ea"/>
                <a:cs typeface="+mn-cs"/>
              </a:rPr>
              <a:t>Medlemmerne i faggruppen</a:t>
            </a:r>
          </a:p>
        </p:txBody>
      </p:sp>
      <p:cxnSp>
        <p:nvCxnSpPr>
          <p:cNvPr id="44" name="Lige forbindelse 43"/>
          <p:cNvCxnSpPr/>
          <p:nvPr/>
        </p:nvCxnSpPr>
        <p:spPr>
          <a:xfrm>
            <a:off x="1524000" y="3501008"/>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Lige pilforbindelse 51"/>
          <p:cNvCxnSpPr/>
          <p:nvPr/>
        </p:nvCxnSpPr>
        <p:spPr>
          <a:xfrm>
            <a:off x="4076415" y="2070140"/>
            <a:ext cx="1047481"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0686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8647D8-EE99-4157-9F47-E3F6CEBD196B}"/>
              </a:ext>
            </a:extLst>
          </p:cNvPr>
          <p:cNvSpPr>
            <a:spLocks noGrp="1"/>
          </p:cNvSpPr>
          <p:nvPr>
            <p:ph type="title"/>
          </p:nvPr>
        </p:nvSpPr>
        <p:spPr>
          <a:xfrm>
            <a:off x="252434" y="228999"/>
            <a:ext cx="10515600" cy="1325563"/>
          </a:xfrm>
        </p:spPr>
        <p:txBody>
          <a:bodyPr/>
          <a:lstStyle/>
          <a:p>
            <a:r>
              <a:rPr lang="da-DK" b="1" dirty="0"/>
              <a:t>Repræsentantskabet</a:t>
            </a:r>
          </a:p>
        </p:txBody>
      </p:sp>
      <p:sp>
        <p:nvSpPr>
          <p:cNvPr id="3" name="Pladsholder til indhold 2">
            <a:extLst>
              <a:ext uri="{FF2B5EF4-FFF2-40B4-BE49-F238E27FC236}">
                <a16:creationId xmlns:a16="http://schemas.microsoft.com/office/drawing/2014/main" id="{CA9BE23F-CE3C-4C84-AB7D-906CAF40BB17}"/>
              </a:ext>
            </a:extLst>
          </p:cNvPr>
          <p:cNvSpPr>
            <a:spLocks noGrp="1"/>
          </p:cNvSpPr>
          <p:nvPr>
            <p:ph sz="half" idx="1"/>
          </p:nvPr>
        </p:nvSpPr>
        <p:spPr>
          <a:xfrm>
            <a:off x="252434" y="1435452"/>
            <a:ext cx="5748005" cy="4351338"/>
          </a:xfrm>
        </p:spPr>
        <p:txBody>
          <a:bodyPr>
            <a:normAutofit fontScale="92500" lnSpcReduction="10000"/>
          </a:bodyPr>
          <a:lstStyle/>
          <a:p>
            <a:pPr marL="0" indent="0">
              <a:buNone/>
            </a:pPr>
            <a:r>
              <a:rPr lang="da-DK" sz="2000" dirty="0">
                <a:latin typeface="Abadi" panose="020B0604020104020204" pitchFamily="34" charset="0"/>
              </a:rPr>
              <a:t>LFS ’s øverste myndighed er </a:t>
            </a:r>
            <a:r>
              <a:rPr lang="da-DK" sz="2000" b="1" dirty="0">
                <a:latin typeface="Abadi" panose="020B0604020104020204" pitchFamily="34" charset="0"/>
              </a:rPr>
              <a:t>Repræsentantskabet</a:t>
            </a:r>
            <a:r>
              <a:rPr lang="da-DK" sz="2000" dirty="0">
                <a:latin typeface="Abadi" panose="020B0604020104020204" pitchFamily="34" charset="0"/>
              </a:rPr>
              <a:t>, som afholdes i november i lige år.</a:t>
            </a:r>
          </a:p>
          <a:p>
            <a:pPr marL="0" indent="0">
              <a:buNone/>
            </a:pPr>
            <a:endParaRPr lang="da-DK" sz="2000" dirty="0">
              <a:latin typeface="Abadi" panose="020B0604020104020204" pitchFamily="34" charset="0"/>
            </a:endParaRPr>
          </a:p>
          <a:p>
            <a:pPr marL="0" indent="0">
              <a:buNone/>
            </a:pPr>
            <a:r>
              <a:rPr lang="da-DK" sz="2000" dirty="0">
                <a:latin typeface="Abadi" panose="020B0604020104020204" pitchFamily="34" charset="0"/>
              </a:rPr>
              <a:t>Repræsentantskabet består af:</a:t>
            </a:r>
          </a:p>
          <a:p>
            <a:r>
              <a:rPr lang="da-DK" sz="2000" dirty="0">
                <a:latin typeface="Abadi" panose="020B0604020104020204" pitchFamily="34" charset="0"/>
              </a:rPr>
              <a:t>26 Hovedbestyrelsesmedlemmer</a:t>
            </a:r>
          </a:p>
          <a:p>
            <a:r>
              <a:rPr lang="da-DK" sz="2000" dirty="0">
                <a:latin typeface="Abadi" panose="020B0604020104020204" pitchFamily="34" charset="0"/>
              </a:rPr>
              <a:t>86 repræsentanter fra de tre fagområder.</a:t>
            </a:r>
            <a:br>
              <a:rPr lang="da-DK" sz="2000" dirty="0">
                <a:latin typeface="Abadi" panose="020B0604020104020204" pitchFamily="34" charset="0"/>
              </a:rPr>
            </a:br>
            <a:endParaRPr lang="da-DK" sz="2000" dirty="0">
              <a:latin typeface="Abadi" panose="020B0604020104020204" pitchFamily="34" charset="0"/>
            </a:endParaRPr>
          </a:p>
          <a:p>
            <a:pPr lvl="1"/>
            <a:r>
              <a:rPr lang="da-DK" sz="2000" dirty="0">
                <a:latin typeface="Abadi" panose="020B0604020104020204" pitchFamily="34" charset="0"/>
              </a:rPr>
              <a:t>Almenområdet – 43 delegerede</a:t>
            </a:r>
          </a:p>
          <a:p>
            <a:pPr lvl="1"/>
            <a:r>
              <a:rPr lang="da-DK" sz="2000" dirty="0">
                <a:latin typeface="Abadi" panose="020B0604020104020204" pitchFamily="34" charset="0"/>
              </a:rPr>
              <a:t>Specialområdet – 23 delegerede</a:t>
            </a:r>
          </a:p>
          <a:p>
            <a:pPr lvl="1"/>
            <a:r>
              <a:rPr lang="da-DK" sz="2000" dirty="0">
                <a:latin typeface="Abadi" panose="020B0604020104020204" pitchFamily="34" charset="0"/>
              </a:rPr>
              <a:t>Dagplejeområdet – 20 delegerede</a:t>
            </a:r>
          </a:p>
          <a:p>
            <a:endParaRPr lang="da-DK" dirty="0"/>
          </a:p>
        </p:txBody>
      </p:sp>
      <p:sp>
        <p:nvSpPr>
          <p:cNvPr id="9" name="Pladsholder til indhold 8">
            <a:extLst>
              <a:ext uri="{FF2B5EF4-FFF2-40B4-BE49-F238E27FC236}">
                <a16:creationId xmlns:a16="http://schemas.microsoft.com/office/drawing/2014/main" id="{7BD552C1-1D45-4301-B9F5-7F68DB264922}"/>
              </a:ext>
            </a:extLst>
          </p:cNvPr>
          <p:cNvSpPr>
            <a:spLocks noGrp="1"/>
          </p:cNvSpPr>
          <p:nvPr>
            <p:ph sz="half" idx="2"/>
          </p:nvPr>
        </p:nvSpPr>
        <p:spPr>
          <a:xfrm>
            <a:off x="6096000" y="1825625"/>
            <a:ext cx="5257800" cy="4351338"/>
          </a:xfrm>
        </p:spPr>
        <p:txBody>
          <a:bodyPr>
            <a:normAutofit fontScale="92500" lnSpcReduction="10000"/>
          </a:bodyPr>
          <a:lstStyle/>
          <a:p>
            <a:pPr marL="0" indent="0" algn="ctr">
              <a:buNone/>
            </a:pPr>
            <a:r>
              <a:rPr lang="da-DK" dirty="0"/>
              <a:t>LFS ’s centrale led:</a:t>
            </a:r>
          </a:p>
          <a:p>
            <a:pPr marL="0" indent="0">
              <a:buNone/>
            </a:pPr>
            <a:endParaRPr lang="da-DK" dirty="0"/>
          </a:p>
        </p:txBody>
      </p:sp>
      <p:sp>
        <p:nvSpPr>
          <p:cNvPr id="4" name="Pladsholder til slidenummer 3">
            <a:extLst>
              <a:ext uri="{FF2B5EF4-FFF2-40B4-BE49-F238E27FC236}">
                <a16:creationId xmlns:a16="http://schemas.microsoft.com/office/drawing/2014/main" id="{5F3C0EB6-3155-471B-98BA-CD28939C86B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120C884-657D-47A8-AFE3-E7B7EAA09FDE}" type="slidenum">
              <a:rPr kumimoji="0" lang="da-DK" sz="3200" b="0" i="0" u="none" strike="noStrike" kern="1200" cap="all" spc="0" normalizeH="0" baseline="0" noProof="0" smtClean="0">
                <a:ln>
                  <a:noFill/>
                </a:ln>
                <a:solidFill>
                  <a:srgbClr val="B80E0F">
                    <a:lumMod val="50000"/>
                  </a:srgbClr>
                </a:solidFill>
                <a:effectLst/>
                <a:uLnTx/>
                <a:uFillTx/>
                <a:latin typeface="Impact" panose="020B080603090205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59</a:t>
            </a:fld>
            <a:endParaRPr kumimoji="0" lang="da-DK" sz="3200" b="0" i="0" u="none" strike="noStrike" kern="1200" cap="all" spc="0" normalizeH="0" baseline="0" noProof="0" dirty="0">
              <a:ln>
                <a:noFill/>
              </a:ln>
              <a:solidFill>
                <a:srgbClr val="B80E0F">
                  <a:lumMod val="50000"/>
                </a:srgbClr>
              </a:solidFill>
              <a:effectLst/>
              <a:uLnTx/>
              <a:uFillTx/>
              <a:latin typeface="Impact" panose="020B0806030902050204"/>
              <a:ea typeface="+mn-ea"/>
              <a:cs typeface="+mn-cs"/>
            </a:endParaRPr>
          </a:p>
        </p:txBody>
      </p:sp>
      <p:pic>
        <p:nvPicPr>
          <p:cNvPr id="11" name="Billede 10">
            <a:extLst>
              <a:ext uri="{FF2B5EF4-FFF2-40B4-BE49-F238E27FC236}">
                <a16:creationId xmlns:a16="http://schemas.microsoft.com/office/drawing/2014/main" id="{01216537-9E77-42C3-BFC3-0260AF994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95490">
            <a:off x="5677515" y="1814201"/>
            <a:ext cx="5745728" cy="2248249"/>
          </a:xfrm>
          <a:prstGeom prst="rect">
            <a:avLst/>
          </a:prstGeom>
        </p:spPr>
      </p:pic>
    </p:spTree>
    <p:extLst>
      <p:ext uri="{BB962C8B-B14F-4D97-AF65-F5344CB8AC3E}">
        <p14:creationId xmlns:p14="http://schemas.microsoft.com/office/powerpoint/2010/main" val="207801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lide Background">
            <a:extLst>
              <a:ext uri="{FF2B5EF4-FFF2-40B4-BE49-F238E27FC236}">
                <a16:creationId xmlns:a16="http://schemas.microsoft.com/office/drawing/2014/main" id="{AA857166-A416-4C5E-8AA9-5D5D1E13D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13A48C6C-3CC4-4EE5-A773-EC1EB7F59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0" y="0"/>
            <a:ext cx="4617491" cy="6858000"/>
          </a:xfrm>
          <a:prstGeom prst="rect">
            <a:avLst/>
          </a:prstGeom>
          <a:ln>
            <a:noFill/>
          </a:ln>
          <a:effectLst>
            <a:outerShdw blurRad="203200" dist="88900" dir="21540000" sx="94000" sy="94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0" y="-1"/>
            <a:ext cx="4617491" cy="5136739"/>
          </a:xfrm>
          <a:prstGeom prst="rect">
            <a:avLst/>
          </a:prstGeom>
          <a:ln>
            <a:noFill/>
          </a:ln>
          <a:effectLst>
            <a:outerShdw blurRad="177800" dist="1016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13F4C0E-6F17-8B40-6A13-1670DE686201}"/>
              </a:ext>
            </a:extLst>
          </p:cNvPr>
          <p:cNvSpPr>
            <a:spLocks noGrp="1"/>
          </p:cNvSpPr>
          <p:nvPr>
            <p:ph type="title"/>
          </p:nvPr>
        </p:nvSpPr>
        <p:spPr>
          <a:xfrm>
            <a:off x="0" y="110850"/>
            <a:ext cx="4617490" cy="2098903"/>
          </a:xfrm>
        </p:spPr>
        <p:txBody>
          <a:bodyPr vert="horz" lIns="91440" tIns="45720" rIns="91440" bIns="45720" rtlCol="0" anchor="ctr">
            <a:normAutofit/>
          </a:bodyPr>
          <a:lstStyle/>
          <a:p>
            <a:pPr algn="ctr"/>
            <a:r>
              <a:rPr lang="da-DK" b="1" kern="1200" noProof="0" dirty="0">
                <a:solidFill>
                  <a:schemeClr val="tx1"/>
                </a:solidFill>
                <a:effectLst>
                  <a:outerShdw blurRad="38100" dist="38100" dir="2700000" algn="tl">
                    <a:srgbClr val="000000">
                      <a:alpha val="43137"/>
                    </a:srgbClr>
                  </a:outerShdw>
                </a:effectLst>
                <a:latin typeface="+mj-lt"/>
                <a:ea typeface="+mj-ea"/>
                <a:cs typeface="+mj-cs"/>
              </a:rPr>
              <a:t>Gennemgang af </a:t>
            </a:r>
            <a:r>
              <a:rPr lang="en-US" b="1" kern="1200" dirty="0">
                <a:solidFill>
                  <a:schemeClr val="tx1"/>
                </a:solidFill>
                <a:effectLst>
                  <a:outerShdw blurRad="38100" dist="38100" dir="2700000" algn="tl">
                    <a:srgbClr val="000000">
                      <a:alpha val="43137"/>
                    </a:srgbClr>
                  </a:outerShdw>
                </a:effectLst>
                <a:latin typeface="+mj-lt"/>
                <a:ea typeface="+mj-ea"/>
                <a:cs typeface="+mj-cs"/>
              </a:rPr>
              <a:t>OK26-beregneren </a:t>
            </a:r>
            <a:br>
              <a:rPr lang="en-US" b="1" kern="1200" dirty="0">
                <a:solidFill>
                  <a:schemeClr val="tx1"/>
                </a:solidFill>
                <a:effectLst>
                  <a:outerShdw blurRad="38100" dist="38100" dir="2700000" algn="tl">
                    <a:srgbClr val="000000">
                      <a:alpha val="43137"/>
                    </a:srgbClr>
                  </a:outerShdw>
                </a:effectLst>
                <a:latin typeface="+mj-lt"/>
                <a:ea typeface="+mj-ea"/>
                <a:cs typeface="+mj-cs"/>
              </a:rPr>
            </a:br>
            <a:r>
              <a:rPr lang="en-US" i="1" kern="1200" dirty="0">
                <a:solidFill>
                  <a:schemeClr val="tx1"/>
                </a:solidFill>
                <a:latin typeface="+mj-lt"/>
                <a:ea typeface="+mj-ea"/>
                <a:cs typeface="+mj-cs"/>
              </a:rPr>
              <a:t>v. Michael Monberg  </a:t>
            </a:r>
          </a:p>
        </p:txBody>
      </p:sp>
      <p:pic>
        <p:nvPicPr>
          <p:cNvPr id="4" name="Pladsholder til indhold 3" descr="Et billede, der indeholder Font/skrifttype, symbol, tekst, Grafik&#10;&#10;AI-genereret indhold kan være ukorrekt.">
            <a:extLst>
              <a:ext uri="{FF2B5EF4-FFF2-40B4-BE49-F238E27FC236}">
                <a16:creationId xmlns:a16="http://schemas.microsoft.com/office/drawing/2014/main" id="{88EA6D76-CCB1-BFAD-96EF-DD3F1D46A3A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8" b="152"/>
          <a:stretch/>
        </p:blipFill>
        <p:spPr>
          <a:xfrm>
            <a:off x="5543748" y="617921"/>
            <a:ext cx="5720752" cy="5711599"/>
          </a:xfrm>
          <a:prstGeom prst="rect">
            <a:avLst/>
          </a:prstGeom>
        </p:spPr>
      </p:pic>
      <p:pic>
        <p:nvPicPr>
          <p:cNvPr id="6146" name="Picture 2">
            <a:extLst>
              <a:ext uri="{FF2B5EF4-FFF2-40B4-BE49-F238E27FC236}">
                <a16:creationId xmlns:a16="http://schemas.microsoft.com/office/drawing/2014/main" id="{430B241F-9548-92B5-3FBF-798EC1FB8E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660" y="2347873"/>
            <a:ext cx="3000061" cy="3981647"/>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sidefod 1">
            <a:extLst>
              <a:ext uri="{FF2B5EF4-FFF2-40B4-BE49-F238E27FC236}">
                <a16:creationId xmlns:a16="http://schemas.microsoft.com/office/drawing/2014/main" id="{812B6A2B-3ADC-7145-11BA-F3D590B1F89C}"/>
              </a:ext>
            </a:extLst>
          </p:cNvPr>
          <p:cNvSpPr>
            <a:spLocks noGrp="1"/>
          </p:cNvSpPr>
          <p:nvPr>
            <p:ph type="ftr" sz="quarter" idx="11"/>
          </p:nvPr>
        </p:nvSpPr>
        <p:spPr>
          <a:xfrm>
            <a:off x="3460951" y="6379373"/>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273616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C2AEA9-6A1D-46C4-ABB4-BE59387BC6F8}"/>
              </a:ext>
            </a:extLst>
          </p:cNvPr>
          <p:cNvSpPr>
            <a:spLocks noGrp="1"/>
          </p:cNvSpPr>
          <p:nvPr>
            <p:ph type="title"/>
          </p:nvPr>
        </p:nvSpPr>
        <p:spPr>
          <a:xfrm>
            <a:off x="54429" y="170077"/>
            <a:ext cx="10515600" cy="706293"/>
          </a:xfrm>
        </p:spPr>
        <p:txBody>
          <a:bodyPr>
            <a:normAutofit fontScale="90000"/>
          </a:bodyPr>
          <a:lstStyle/>
          <a:p>
            <a:r>
              <a:rPr lang="da-DK" b="1" dirty="0"/>
              <a:t>Hovedbestyrelsen</a:t>
            </a:r>
            <a:endParaRPr lang="da-DK" dirty="0"/>
          </a:p>
        </p:txBody>
      </p:sp>
      <p:sp>
        <p:nvSpPr>
          <p:cNvPr id="3" name="Pladsholder til indhold 2">
            <a:extLst>
              <a:ext uri="{FF2B5EF4-FFF2-40B4-BE49-F238E27FC236}">
                <a16:creationId xmlns:a16="http://schemas.microsoft.com/office/drawing/2014/main" id="{239B8D82-7145-420C-B7AE-2C34CF8030FF}"/>
              </a:ext>
            </a:extLst>
          </p:cNvPr>
          <p:cNvSpPr>
            <a:spLocks noGrp="1"/>
          </p:cNvSpPr>
          <p:nvPr>
            <p:ph sz="half" idx="1"/>
          </p:nvPr>
        </p:nvSpPr>
        <p:spPr>
          <a:xfrm>
            <a:off x="54429" y="1278384"/>
            <a:ext cx="6227618" cy="4898579"/>
          </a:xfrm>
        </p:spPr>
        <p:txBody>
          <a:bodyPr>
            <a:normAutofit fontScale="25000" lnSpcReduction="20000"/>
          </a:bodyPr>
          <a:lstStyle/>
          <a:p>
            <a:pPr marL="0" indent="0">
              <a:buNone/>
            </a:pPr>
            <a:r>
              <a:rPr lang="da-DK" sz="6400" dirty="0">
                <a:latin typeface="Abadi" panose="020B0604020104020204" pitchFamily="34" charset="0"/>
              </a:rPr>
              <a:t>Hovedbestyrelsen er øverste myndighed i mellem Repræsentantskabsmøderne.</a:t>
            </a:r>
            <a:br>
              <a:rPr lang="da-DK" sz="6400" dirty="0">
                <a:latin typeface="Abadi" panose="020B0604020104020204" pitchFamily="34" charset="0"/>
              </a:rPr>
            </a:br>
            <a:endParaRPr lang="da-DK" sz="6400" dirty="0">
              <a:latin typeface="Abadi" panose="020B0604020104020204" pitchFamily="34" charset="0"/>
            </a:endParaRPr>
          </a:p>
          <a:p>
            <a:pPr marL="0" indent="0">
              <a:buNone/>
            </a:pPr>
            <a:r>
              <a:rPr lang="da-DK" sz="6400" dirty="0">
                <a:latin typeface="Abadi" panose="020B0604020104020204" pitchFamily="34" charset="0"/>
              </a:rPr>
              <a:t>Hovedbestyrelsen er sammensat på følgende måde:</a:t>
            </a:r>
            <a:br>
              <a:rPr lang="da-DK" sz="6400" dirty="0">
                <a:latin typeface="Abadi" panose="020B0604020104020204" pitchFamily="34" charset="0"/>
              </a:rPr>
            </a:br>
            <a:endParaRPr lang="da-DK" sz="6400" dirty="0">
              <a:latin typeface="Abadi" panose="020B0604020104020204" pitchFamily="34" charset="0"/>
            </a:endParaRPr>
          </a:p>
          <a:p>
            <a:r>
              <a:rPr lang="da-DK" sz="6400" dirty="0">
                <a:latin typeface="Abadi" panose="020B0604020104020204" pitchFamily="34" charset="0"/>
              </a:rPr>
              <a:t>5 forretningsudvalgsmedlemmer</a:t>
            </a:r>
          </a:p>
          <a:p>
            <a:r>
              <a:rPr lang="da-DK" sz="6400" dirty="0">
                <a:latin typeface="Abadi" panose="020B0604020104020204" pitchFamily="34" charset="0"/>
              </a:rPr>
              <a:t>6 repræsentanter valgt på repræsentantskabet</a:t>
            </a:r>
          </a:p>
          <a:p>
            <a:r>
              <a:rPr lang="da-DK" sz="6400" dirty="0">
                <a:latin typeface="Abadi" panose="020B0604020104020204" pitchFamily="34" charset="0"/>
              </a:rPr>
              <a:t>6 repræsentanter fra almenområdet inkl. områdeformanden</a:t>
            </a:r>
          </a:p>
          <a:p>
            <a:r>
              <a:rPr lang="da-DK" sz="6400" dirty="0">
                <a:latin typeface="Abadi" panose="020B0604020104020204" pitchFamily="34" charset="0"/>
              </a:rPr>
              <a:t>3 repræsentanter fra dagplejeområdet inkl. områdeformanden</a:t>
            </a:r>
          </a:p>
          <a:p>
            <a:r>
              <a:rPr lang="da-DK" sz="6400" dirty="0">
                <a:latin typeface="Abadi" panose="020B0604020104020204" pitchFamily="34" charset="0"/>
              </a:rPr>
              <a:t>3 repræsentanter fra specialområdet inkl. områdeformanden</a:t>
            </a:r>
          </a:p>
          <a:p>
            <a:r>
              <a:rPr lang="da-DK" sz="6400" dirty="0">
                <a:latin typeface="Abadi" panose="020B0604020104020204" pitchFamily="34" charset="0"/>
              </a:rPr>
              <a:t>3 lederrepræsentanter – én fra hvert af områdernes ledersektioner.</a:t>
            </a:r>
            <a:br>
              <a:rPr lang="da-DK" sz="6400" dirty="0">
                <a:latin typeface="Abadi" panose="020B0604020104020204" pitchFamily="34" charset="0"/>
              </a:rPr>
            </a:br>
            <a:endParaRPr lang="da-DK" sz="6400" dirty="0">
              <a:latin typeface="Abadi" panose="020B0604020104020204" pitchFamily="34" charset="0"/>
            </a:endParaRPr>
          </a:p>
          <a:p>
            <a:pPr marL="0" indent="0">
              <a:buNone/>
            </a:pPr>
            <a:endParaRPr lang="da-DK" dirty="0"/>
          </a:p>
          <a:p>
            <a:pPr marL="0" indent="0">
              <a:buNone/>
            </a:pPr>
            <a:endParaRPr lang="da-DK" dirty="0"/>
          </a:p>
          <a:p>
            <a:pPr marL="0" indent="0">
              <a:buNone/>
            </a:pPr>
            <a:endParaRPr lang="da-DK" dirty="0"/>
          </a:p>
        </p:txBody>
      </p:sp>
      <p:sp>
        <p:nvSpPr>
          <p:cNvPr id="4" name="Pladsholder til indhold 3">
            <a:extLst>
              <a:ext uri="{FF2B5EF4-FFF2-40B4-BE49-F238E27FC236}">
                <a16:creationId xmlns:a16="http://schemas.microsoft.com/office/drawing/2014/main" id="{7ABCF02D-0884-4481-9109-E988DDB00FB5}"/>
              </a:ext>
            </a:extLst>
          </p:cNvPr>
          <p:cNvSpPr>
            <a:spLocks noGrp="1"/>
          </p:cNvSpPr>
          <p:nvPr>
            <p:ph sz="half" idx="2"/>
          </p:nvPr>
        </p:nvSpPr>
        <p:spPr/>
        <p:txBody>
          <a:bodyPr>
            <a:normAutofit fontScale="25000" lnSpcReduction="20000"/>
          </a:bodyPr>
          <a:lstStyle/>
          <a:p>
            <a:pPr marL="0" indent="0">
              <a:buNone/>
            </a:pPr>
            <a:endParaRPr lang="da-DK" dirty="0"/>
          </a:p>
          <a:p>
            <a:pPr marL="0" indent="0">
              <a:buNone/>
            </a:pPr>
            <a:endParaRPr lang="da-DK" dirty="0"/>
          </a:p>
        </p:txBody>
      </p:sp>
      <p:pic>
        <p:nvPicPr>
          <p:cNvPr id="6" name="Billede 5">
            <a:extLst>
              <a:ext uri="{FF2B5EF4-FFF2-40B4-BE49-F238E27FC236}">
                <a16:creationId xmlns:a16="http://schemas.microsoft.com/office/drawing/2014/main" id="{D79EFDB7-B068-4700-AC3F-24889F01F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957069">
            <a:off x="6245325" y="1223643"/>
            <a:ext cx="5925234" cy="2424143"/>
          </a:xfrm>
          <a:prstGeom prst="rect">
            <a:avLst/>
          </a:prstGeom>
        </p:spPr>
      </p:pic>
    </p:spTree>
    <p:extLst>
      <p:ext uri="{BB962C8B-B14F-4D97-AF65-F5344CB8AC3E}">
        <p14:creationId xmlns:p14="http://schemas.microsoft.com/office/powerpoint/2010/main" val="8156035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5502FBD-8D76-4078-91C7-16E185B40DCF}"/>
              </a:ext>
            </a:extLst>
          </p:cNvPr>
          <p:cNvSpPr>
            <a:spLocks noGrp="1"/>
          </p:cNvSpPr>
          <p:nvPr>
            <p:ph idx="1"/>
          </p:nvPr>
        </p:nvSpPr>
        <p:spPr>
          <a:xfrm>
            <a:off x="6090574" y="801866"/>
            <a:ext cx="5306084" cy="5230634"/>
          </a:xfrm>
        </p:spPr>
        <p:txBody>
          <a:bodyPr anchor="ctr">
            <a:normAutofit/>
          </a:bodyPr>
          <a:lstStyle/>
          <a:p>
            <a:pPr marL="0" indent="0">
              <a:buNone/>
            </a:pPr>
            <a:r>
              <a:rPr lang="da-DK" sz="2400" dirty="0">
                <a:solidFill>
                  <a:srgbClr val="000000"/>
                </a:solidFill>
                <a:latin typeface="Abadi" panose="020B0604020104020204" pitchFamily="34" charset="0"/>
              </a:rPr>
              <a:t>Forretningsudvalget (FU) bliver valgt på repræsentantskabet</a:t>
            </a:r>
          </a:p>
          <a:p>
            <a:pPr marL="0" indent="0">
              <a:buNone/>
            </a:pPr>
            <a:r>
              <a:rPr lang="da-DK" sz="2400" dirty="0">
                <a:solidFill>
                  <a:srgbClr val="000000"/>
                </a:solidFill>
                <a:latin typeface="Abadi" panose="020B0604020104020204" pitchFamily="34" charset="0"/>
              </a:rPr>
              <a:t> er LFS ’s daglige ledelse under ansvar over for henholdsvis Repræsentantskabet og Hovedbestyrelsen. </a:t>
            </a:r>
          </a:p>
          <a:p>
            <a:pPr marL="0" indent="0">
              <a:buNone/>
            </a:pPr>
            <a:r>
              <a:rPr lang="da-DK" sz="2400" dirty="0">
                <a:solidFill>
                  <a:srgbClr val="000000"/>
                </a:solidFill>
                <a:latin typeface="Abadi" panose="020B0604020104020204" pitchFamily="34" charset="0"/>
              </a:rPr>
              <a:t>Forretningsudvalget er arbejdsgiver for de ansatte i LFS</a:t>
            </a:r>
          </a:p>
          <a:p>
            <a:pPr marL="0" indent="0">
              <a:buNone/>
            </a:pPr>
            <a:endParaRPr lang="da-DK" sz="2400" dirty="0">
              <a:solidFill>
                <a:srgbClr val="000000"/>
              </a:solidFill>
            </a:endParaRPr>
          </a:p>
        </p:txBody>
      </p:sp>
      <p:sp>
        <p:nvSpPr>
          <p:cNvPr id="5" name="Rektangel 4">
            <a:extLst>
              <a:ext uri="{FF2B5EF4-FFF2-40B4-BE49-F238E27FC236}">
                <a16:creationId xmlns:a16="http://schemas.microsoft.com/office/drawing/2014/main" id="{5B6B2F42-433F-2641-FEE5-AB9F6E919D51}"/>
              </a:ext>
            </a:extLst>
          </p:cNvPr>
          <p:cNvSpPr/>
          <p:nvPr/>
        </p:nvSpPr>
        <p:spPr>
          <a:xfrm rot="19741015">
            <a:off x="-90054" y="2441241"/>
            <a:ext cx="6091732"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5400" b="1" i="0" u="none" strike="noStrike" kern="1200" cap="none" spc="50" normalizeH="0" baseline="0" noProof="0" dirty="0">
                <a:ln w="9525" cmpd="sng">
                  <a:solidFill>
                    <a:srgbClr val="B80E0F"/>
                  </a:solidFill>
                  <a:prstDash val="solid"/>
                </a:ln>
                <a:solidFill>
                  <a:srgbClr val="70AD47">
                    <a:tint val="1000"/>
                  </a:srgbClr>
                </a:solidFill>
                <a:effectLst>
                  <a:glow rad="38100">
                    <a:srgbClr val="B80E0F">
                      <a:alpha val="40000"/>
                    </a:srgbClr>
                  </a:glow>
                </a:effectLst>
                <a:uLnTx/>
                <a:uFillTx/>
                <a:latin typeface="Impact" panose="020B0806030902050204"/>
                <a:ea typeface="+mn-ea"/>
                <a:cs typeface="+mn-cs"/>
              </a:rPr>
              <a:t>Forretningsudvalget</a:t>
            </a:r>
          </a:p>
        </p:txBody>
      </p:sp>
    </p:spTree>
    <p:extLst>
      <p:ext uri="{BB962C8B-B14F-4D97-AF65-F5344CB8AC3E}">
        <p14:creationId xmlns:p14="http://schemas.microsoft.com/office/powerpoint/2010/main" val="18064818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486C69E9-F981-4F34-98E1-DCAB6CF4E845}"/>
              </a:ext>
            </a:extLst>
          </p:cNvPr>
          <p:cNvSpPr/>
          <p:nvPr/>
        </p:nvSpPr>
        <p:spPr>
          <a:xfrm>
            <a:off x="318782" y="269707"/>
            <a:ext cx="11442583" cy="298543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prstClr val="black"/>
                </a:solidFill>
                <a:effectLst/>
                <a:uLnTx/>
                <a:uFillTx/>
                <a:latin typeface="Impact" panose="020B0806030902050204"/>
                <a:ea typeface="+mn-ea"/>
                <a:cs typeface="+mn-cs"/>
              </a:rPr>
              <a:t>Om FOA:</a:t>
            </a:r>
            <a:endParaRPr kumimoji="0" lang="da-DK" sz="2000" b="0" i="0" u="none" strike="noStrike" kern="1200" cap="none" spc="0" normalizeH="0" baseline="0" noProof="0" dirty="0">
              <a:ln>
                <a:noFill/>
              </a:ln>
              <a:solidFill>
                <a:prstClr val="black"/>
              </a:solidFill>
              <a:effectLst/>
              <a:uLnTx/>
              <a:uFillTx/>
              <a:latin typeface="Impact" panose="020B080603090205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400" b="0" i="0" u="none" strike="noStrike" kern="1200" cap="none" spc="0" normalizeH="0" baseline="0" noProof="0" dirty="0">
                <a:ln>
                  <a:noFill/>
                </a:ln>
                <a:solidFill>
                  <a:prstClr val="black"/>
                </a:solidFill>
                <a:effectLst/>
                <a:uLnTx/>
                <a:uFillTx/>
                <a:latin typeface="Impact" panose="020B0806030902050204"/>
                <a:ea typeface="+mn-ea"/>
                <a:cs typeface="+mn-cs"/>
              </a:rPr>
              <a:t>FOA er Danmarks tredjestørste fagforbund - med 129.144 medlemmer (d. 30. September 2025).</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400" b="0" i="0" u="none" strike="noStrike" kern="1200" cap="none" spc="0" normalizeH="0" baseline="0" noProof="0" dirty="0">
                <a:ln>
                  <a:noFill/>
                </a:ln>
                <a:solidFill>
                  <a:prstClr val="black"/>
                </a:solidFill>
                <a:effectLst/>
                <a:uLnTx/>
                <a:uFillTx/>
                <a:latin typeface="Impact" panose="020B0806030902050204"/>
                <a:ea typeface="+mn-ea"/>
                <a:cs typeface="+mn-cs"/>
              </a:rPr>
              <a:t>Fælles for alle FOA’s medlemmer er, at de leverer offentlig service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400" b="0" i="0" u="none" strike="noStrike" kern="1200" cap="none" spc="0" normalizeH="0" baseline="0" noProof="0" dirty="0">
                <a:ln>
                  <a:noFill/>
                </a:ln>
                <a:solidFill>
                  <a:prstClr val="black"/>
                </a:solidFill>
                <a:effectLst/>
                <a:uLnTx/>
                <a:uFillTx/>
                <a:latin typeface="Impact" panose="020B0806030902050204"/>
                <a:ea typeface="+mn-ea"/>
                <a:cs typeface="+mn-cs"/>
              </a:rPr>
              <a:t>Størstedelen er ansat i kommuner og regioner og en mindre del er privat ansatte.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400" b="0" i="0" u="none" strike="noStrike" kern="1200" cap="none" spc="0" normalizeH="0" baseline="0" noProof="0" dirty="0">
                <a:ln>
                  <a:noFill/>
                </a:ln>
                <a:solidFill>
                  <a:prstClr val="black"/>
                </a:solidFill>
                <a:effectLst/>
                <a:uLnTx/>
                <a:uFillTx/>
                <a:latin typeface="Impact" panose="020B0806030902050204"/>
                <a:ea typeface="+mn-ea"/>
                <a:cs typeface="+mn-cs"/>
              </a:rPr>
              <a:t>FOA’s medlemmer er fordelt på 31 geografiske afdelinger – hovedstaden er dog anderledes. </a:t>
            </a:r>
            <a:br>
              <a:rPr kumimoji="0" lang="da-DK" sz="2400" b="0" i="0" u="none" strike="noStrike" kern="1200" cap="none" spc="0" normalizeH="0" baseline="0" noProof="0" dirty="0">
                <a:ln>
                  <a:noFill/>
                </a:ln>
                <a:solidFill>
                  <a:prstClr val="black"/>
                </a:solidFill>
                <a:effectLst/>
                <a:uLnTx/>
                <a:uFillTx/>
                <a:latin typeface="Impact" panose="020B0806030902050204"/>
                <a:ea typeface="+mn-ea"/>
                <a:cs typeface="+mn-cs"/>
              </a:rPr>
            </a:br>
            <a:r>
              <a:rPr kumimoji="0" lang="da-DK" sz="2400" b="0" i="0" u="none" strike="noStrike" kern="1200" cap="none" spc="0" normalizeH="0" baseline="0" noProof="0" dirty="0">
                <a:ln>
                  <a:noFill/>
                </a:ln>
                <a:solidFill>
                  <a:prstClr val="black"/>
                </a:solidFill>
                <a:effectLst/>
                <a:uLnTx/>
                <a:uFillTx/>
                <a:latin typeface="Impact" panose="020B0806030902050204"/>
                <a:ea typeface="+mn-ea"/>
                <a:cs typeface="+mn-cs"/>
              </a:rPr>
              <a:t>Her er afdelingerne inddelt efter sektor. – hver sektor har en central bestyrelse… </a:t>
            </a:r>
          </a:p>
        </p:txBody>
      </p:sp>
      <p:pic>
        <p:nvPicPr>
          <p:cNvPr id="8" name="Billede 7" descr="Et billede, der indeholder græs, person, udendørs, barn&#10;&#10;Automatisk oprettet beskrivelse">
            <a:extLst>
              <a:ext uri="{FF2B5EF4-FFF2-40B4-BE49-F238E27FC236}">
                <a16:creationId xmlns:a16="http://schemas.microsoft.com/office/drawing/2014/main" id="{1A0C0244-3B7E-41FE-8F21-2CB0BBDE5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666" y="3898992"/>
            <a:ext cx="1826352" cy="1217568"/>
          </a:xfrm>
          <a:prstGeom prst="rect">
            <a:avLst/>
          </a:prstGeom>
        </p:spPr>
      </p:pic>
      <p:sp>
        <p:nvSpPr>
          <p:cNvPr id="9" name="Tekstfelt 8">
            <a:extLst>
              <a:ext uri="{FF2B5EF4-FFF2-40B4-BE49-F238E27FC236}">
                <a16:creationId xmlns:a16="http://schemas.microsoft.com/office/drawing/2014/main" id="{170CD02A-AAEF-402D-A89D-C3FF63C9EDA1}"/>
              </a:ext>
            </a:extLst>
          </p:cNvPr>
          <p:cNvSpPr txBox="1"/>
          <p:nvPr/>
        </p:nvSpPr>
        <p:spPr>
          <a:xfrm>
            <a:off x="934666" y="3429000"/>
            <a:ext cx="129381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Impact" panose="020B0806030902050204"/>
                <a:ea typeface="+mn-ea"/>
                <a:cs typeface="+mn-cs"/>
              </a:rPr>
              <a:t>Pædagogisk</a:t>
            </a:r>
          </a:p>
        </p:txBody>
      </p:sp>
      <p:pic>
        <p:nvPicPr>
          <p:cNvPr id="3" name="Billede 2" descr="Et billede, der indeholder person, indendørs, sidder, bord&#10;&#10;Automatisk oprettet beskrivelse">
            <a:extLst>
              <a:ext uri="{FF2B5EF4-FFF2-40B4-BE49-F238E27FC236}">
                <a16:creationId xmlns:a16="http://schemas.microsoft.com/office/drawing/2014/main" id="{2C5CEA7E-6CE2-4E03-9FC7-E85590AF07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1511" y="3898992"/>
            <a:ext cx="1865376" cy="1243584"/>
          </a:xfrm>
          <a:prstGeom prst="rect">
            <a:avLst/>
          </a:prstGeom>
        </p:spPr>
      </p:pic>
      <p:sp>
        <p:nvSpPr>
          <p:cNvPr id="7" name="Tekstfelt 6">
            <a:extLst>
              <a:ext uri="{FF2B5EF4-FFF2-40B4-BE49-F238E27FC236}">
                <a16:creationId xmlns:a16="http://schemas.microsoft.com/office/drawing/2014/main" id="{B1E802E0-A7B8-4A09-8EE9-7BEB14A94F36}"/>
              </a:ext>
            </a:extLst>
          </p:cNvPr>
          <p:cNvSpPr txBox="1"/>
          <p:nvPr/>
        </p:nvSpPr>
        <p:spPr>
          <a:xfrm>
            <a:off x="3747158" y="3467334"/>
            <a:ext cx="181972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Impact" panose="020B0806030902050204"/>
                <a:ea typeface="+mn-ea"/>
                <a:cs typeface="+mn-cs"/>
              </a:rPr>
              <a:t>Social &amp; Sundhed</a:t>
            </a:r>
          </a:p>
        </p:txBody>
      </p:sp>
      <p:pic>
        <p:nvPicPr>
          <p:cNvPr id="11" name="Billede 10" descr="Et billede, der indeholder clipart&#10;&#10;Automatisk oprettet beskrivelse">
            <a:extLst>
              <a:ext uri="{FF2B5EF4-FFF2-40B4-BE49-F238E27FC236}">
                <a16:creationId xmlns:a16="http://schemas.microsoft.com/office/drawing/2014/main" id="{72E40567-EE7B-448F-B5CD-783634FE9C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5382" y="4156290"/>
            <a:ext cx="1763507" cy="1243584"/>
          </a:xfrm>
          <a:prstGeom prst="rect">
            <a:avLst/>
          </a:prstGeom>
        </p:spPr>
      </p:pic>
      <p:sp>
        <p:nvSpPr>
          <p:cNvPr id="12" name="Tekstfelt 11">
            <a:extLst>
              <a:ext uri="{FF2B5EF4-FFF2-40B4-BE49-F238E27FC236}">
                <a16:creationId xmlns:a16="http://schemas.microsoft.com/office/drawing/2014/main" id="{F548DF3B-B5C1-4E2E-AD20-B15BF51FD8DB}"/>
              </a:ext>
            </a:extLst>
          </p:cNvPr>
          <p:cNvSpPr txBox="1"/>
          <p:nvPr/>
        </p:nvSpPr>
        <p:spPr>
          <a:xfrm>
            <a:off x="6313843" y="3786958"/>
            <a:ext cx="380504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Impact" panose="020B0806030902050204"/>
                <a:ea typeface="+mn-ea"/>
                <a:cs typeface="+mn-cs"/>
              </a:rPr>
              <a:t>Service, Kost, Teknik og Beredskab</a:t>
            </a:r>
            <a:r>
              <a:rPr kumimoji="0" lang="da-DK" sz="1800" b="0" i="0" u="none" strike="noStrike" kern="1200" cap="none" spc="0" normalizeH="0" baseline="0" noProof="0" dirty="0">
                <a:ln>
                  <a:noFill/>
                </a:ln>
                <a:solidFill>
                  <a:prstClr val="black"/>
                </a:solidFill>
                <a:effectLst/>
                <a:uLnTx/>
                <a:uFillTx/>
                <a:latin typeface="Impact" panose="020B0806030902050204"/>
                <a:ea typeface="+mn-ea"/>
                <a:cs typeface="+mn-cs"/>
              </a:rPr>
              <a:t>.</a:t>
            </a:r>
          </a:p>
        </p:txBody>
      </p:sp>
      <p:pic>
        <p:nvPicPr>
          <p:cNvPr id="14" name="Billede 13" descr="Et billede, der indeholder indendørs, køkken, kop, mad&#10;&#10;Automatisk oprettet beskrivelse">
            <a:extLst>
              <a:ext uri="{FF2B5EF4-FFF2-40B4-BE49-F238E27FC236}">
                <a16:creationId xmlns:a16="http://schemas.microsoft.com/office/drawing/2014/main" id="{E2F954BA-9001-4C10-B53A-B5492E440F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7380" y="4156290"/>
            <a:ext cx="1873181" cy="1243584"/>
          </a:xfrm>
          <a:prstGeom prst="rect">
            <a:avLst/>
          </a:prstGeom>
        </p:spPr>
      </p:pic>
    </p:spTree>
    <p:extLst>
      <p:ext uri="{BB962C8B-B14F-4D97-AF65-F5344CB8AC3E}">
        <p14:creationId xmlns:p14="http://schemas.microsoft.com/office/powerpoint/2010/main" val="11560901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25DFE-8C5A-331E-6D4C-E3A797FB1521}"/>
            </a:ext>
          </a:extLst>
        </p:cNvPr>
        <p:cNvGrpSpPr/>
        <p:nvPr/>
      </p:nvGrpSpPr>
      <p:grpSpPr>
        <a:xfrm>
          <a:off x="0" y="0"/>
          <a:ext cx="0" cy="0"/>
          <a:chOff x="0" y="0"/>
          <a:chExt cx="0" cy="0"/>
        </a:xfrm>
      </p:grpSpPr>
      <p:pic>
        <p:nvPicPr>
          <p:cNvPr id="13320" name="Picture 8" descr="Download Forår Blomster Felt Digital Tegning Wallpaper | Wallpapers.com">
            <a:extLst>
              <a:ext uri="{FF2B5EF4-FFF2-40B4-BE49-F238E27FC236}">
                <a16:creationId xmlns:a16="http://schemas.microsoft.com/office/drawing/2014/main" id="{C8CBB9B5-D000-666D-E859-8DE98F70FC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sidefod 1">
            <a:extLst>
              <a:ext uri="{FF2B5EF4-FFF2-40B4-BE49-F238E27FC236}">
                <a16:creationId xmlns:a16="http://schemas.microsoft.com/office/drawing/2014/main" id="{716B4345-E9B5-A4D8-0887-ABA88B032BE8}"/>
              </a:ext>
            </a:extLst>
          </p:cNvPr>
          <p:cNvSpPr>
            <a:spLocks noGrp="1"/>
          </p:cNvSpPr>
          <p:nvPr>
            <p:ph type="ftr" sz="quarter" idx="11"/>
          </p:nvPr>
        </p:nvSpPr>
        <p:spPr>
          <a:xfrm>
            <a:off x="0" y="6310312"/>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FOA-WIFI: Farfartil4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Titel 1">
            <a:extLst>
              <a:ext uri="{FF2B5EF4-FFF2-40B4-BE49-F238E27FC236}">
                <a16:creationId xmlns:a16="http://schemas.microsoft.com/office/drawing/2014/main" id="{102FFAAF-C475-83CE-749F-8507BB310208}"/>
              </a:ext>
            </a:extLst>
          </p:cNvPr>
          <p:cNvSpPr txBox="1">
            <a:spLocks/>
          </p:cNvSpPr>
          <p:nvPr/>
        </p:nvSpPr>
        <p:spPr>
          <a:xfrm>
            <a:off x="1954634" y="1531504"/>
            <a:ext cx="8257386" cy="153172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da-DK" sz="5400" b="1" dirty="0">
                <a:solidFill>
                  <a:prstClr val="black"/>
                </a:solidFill>
                <a:effectLst>
                  <a:outerShdw blurRad="38100" dist="38100" dir="2700000" algn="tl">
                    <a:srgbClr val="000000">
                      <a:alpha val="43137"/>
                    </a:srgbClr>
                  </a:outerShdw>
                </a:effectLst>
                <a:latin typeface="+mn-lt"/>
              </a:rPr>
              <a:t>Tak for i dag</a:t>
            </a:r>
          </a:p>
          <a:p>
            <a:pPr marL="0" marR="0" lvl="0" indent="0" algn="ctr" defTabSz="914400" rtl="0" eaLnBrk="1" fontAlgn="auto" latinLnBrk="0" hangingPunct="1">
              <a:lnSpc>
                <a:spcPct val="90000"/>
              </a:lnSpc>
              <a:spcBef>
                <a:spcPct val="0"/>
              </a:spcBef>
              <a:spcAft>
                <a:spcPts val="0"/>
              </a:spcAft>
              <a:buClrTx/>
              <a:buSzTx/>
              <a:buFontTx/>
              <a:buNone/>
              <a:tabLst/>
              <a:defRPr/>
            </a:pPr>
            <a:r>
              <a:rPr lang="da-DK" sz="5400" b="1" dirty="0">
                <a:solidFill>
                  <a:prstClr val="black"/>
                </a:solidFill>
                <a:effectLst>
                  <a:outerShdw blurRad="38100" dist="38100" dir="2700000" algn="tl">
                    <a:srgbClr val="000000">
                      <a:alpha val="43137"/>
                    </a:srgbClr>
                  </a:outerShdw>
                </a:effectLst>
                <a:latin typeface="+mn-lt"/>
              </a:rPr>
              <a:t>Vi ses igen i uge 19</a:t>
            </a:r>
          </a:p>
        </p:txBody>
      </p:sp>
      <p:sp>
        <p:nvSpPr>
          <p:cNvPr id="13" name="Pladsholder til indhold 2">
            <a:extLst>
              <a:ext uri="{FF2B5EF4-FFF2-40B4-BE49-F238E27FC236}">
                <a16:creationId xmlns:a16="http://schemas.microsoft.com/office/drawing/2014/main" id="{FAC37739-E29E-2B87-5175-1D929DE01164}"/>
              </a:ext>
            </a:extLst>
          </p:cNvPr>
          <p:cNvSpPr txBox="1">
            <a:spLocks/>
          </p:cNvSpPr>
          <p:nvPr/>
        </p:nvSpPr>
        <p:spPr>
          <a:xfrm>
            <a:off x="-2903421" y="2686154"/>
            <a:ext cx="8821675" cy="438521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3" name="AutoShape 4" descr="Gardening Jobs for April">
            <a:extLst>
              <a:ext uri="{FF2B5EF4-FFF2-40B4-BE49-F238E27FC236}">
                <a16:creationId xmlns:a16="http://schemas.microsoft.com/office/drawing/2014/main" id="{1AC89B51-0102-D2CE-6E4C-28407BFD1370}"/>
              </a:ext>
            </a:extLst>
          </p:cNvPr>
          <p:cNvSpPr>
            <a:spLocks noChangeAspect="1" noChangeArrowheads="1"/>
          </p:cNvSpPr>
          <p:nvPr/>
        </p:nvSpPr>
        <p:spPr bwMode="auto">
          <a:xfrm>
            <a:off x="1760220" y="3276600"/>
            <a:ext cx="4488180" cy="44881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1857870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812CC4-E848-F080-5976-0D87F035DD07}"/>
              </a:ext>
            </a:extLst>
          </p:cNvPr>
          <p:cNvSpPr>
            <a:spLocks noGrp="1"/>
          </p:cNvSpPr>
          <p:nvPr>
            <p:ph type="title"/>
          </p:nvPr>
        </p:nvSpPr>
        <p:spPr/>
        <p:txBody>
          <a:bodyPr/>
          <a:lstStyle/>
          <a:p>
            <a:r>
              <a:rPr lang="da-DK" dirty="0"/>
              <a:t>	</a:t>
            </a:r>
          </a:p>
        </p:txBody>
      </p:sp>
      <p:sp>
        <p:nvSpPr>
          <p:cNvPr id="3" name="Pladsholder til indhold 2">
            <a:extLst>
              <a:ext uri="{FF2B5EF4-FFF2-40B4-BE49-F238E27FC236}">
                <a16:creationId xmlns:a16="http://schemas.microsoft.com/office/drawing/2014/main" id="{6D8A3937-0E88-763B-C112-5A7F24C16633}"/>
              </a:ext>
            </a:extLst>
          </p:cNvPr>
          <p:cNvSpPr>
            <a:spLocks noGrp="1"/>
          </p:cNvSpPr>
          <p:nvPr>
            <p:ph idx="1"/>
          </p:nvPr>
        </p:nvSpPr>
        <p:spPr>
          <a:xfrm>
            <a:off x="838200" y="2253019"/>
            <a:ext cx="10237470" cy="3923944"/>
          </a:xfrm>
        </p:spPr>
        <p:txBody>
          <a:bodyPr/>
          <a:lstStyle/>
          <a:p>
            <a:endParaRPr lang="da-DK" u="sng" dirty="0"/>
          </a:p>
        </p:txBody>
      </p:sp>
      <p:pic>
        <p:nvPicPr>
          <p:cNvPr id="4" name="Billede 3">
            <a:extLst>
              <a:ext uri="{FF2B5EF4-FFF2-40B4-BE49-F238E27FC236}">
                <a16:creationId xmlns:a16="http://schemas.microsoft.com/office/drawing/2014/main" id="{C4058440-BE53-2464-57F9-6877BC7A1A2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5" name="Pladsholder til sidefod 1">
            <a:extLst>
              <a:ext uri="{FF2B5EF4-FFF2-40B4-BE49-F238E27FC236}">
                <a16:creationId xmlns:a16="http://schemas.microsoft.com/office/drawing/2014/main" id="{D1C2244F-4997-EBE9-3342-A84EB0A6385C}"/>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pic>
        <p:nvPicPr>
          <p:cNvPr id="10" name="Billede 9" descr="Et billede, der indeholder tekst, skærmbillede, Font/skrifttype, nummer/tal&#10;&#10;AI-genereret indhold kan være ukorrekt.">
            <a:extLst>
              <a:ext uri="{FF2B5EF4-FFF2-40B4-BE49-F238E27FC236}">
                <a16:creationId xmlns:a16="http://schemas.microsoft.com/office/drawing/2014/main" id="{CFED54FE-115A-CFDE-B46E-E7F4D45A958A}"/>
              </a:ext>
            </a:extLst>
          </p:cNvPr>
          <p:cNvPicPr>
            <a:picLocks noChangeAspect="1"/>
          </p:cNvPicPr>
          <p:nvPr/>
        </p:nvPicPr>
        <p:blipFill>
          <a:blip r:embed="rId3"/>
          <a:srcRect r="-1680"/>
          <a:stretch>
            <a:fillRect/>
          </a:stretch>
        </p:blipFill>
        <p:spPr>
          <a:xfrm>
            <a:off x="2832410" y="-3116"/>
            <a:ext cx="6330699" cy="6855761"/>
          </a:xfrm>
          <a:prstGeom prst="rect">
            <a:avLst/>
          </a:prstGeom>
        </p:spPr>
      </p:pic>
    </p:spTree>
    <p:extLst>
      <p:ext uri="{BB962C8B-B14F-4D97-AF65-F5344CB8AC3E}">
        <p14:creationId xmlns:p14="http://schemas.microsoft.com/office/powerpoint/2010/main" val="2591659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59EBA-4360-B4FD-F0FC-6F4D03F41824}"/>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B7144E86-ABBD-7DC3-3F6B-7EEB58B9EA5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F095844A-0433-E247-9B23-44473D5AB572}"/>
              </a:ext>
            </a:extLst>
          </p:cNvPr>
          <p:cNvSpPr txBox="1">
            <a:spLocks/>
          </p:cNvSpPr>
          <p:nvPr/>
        </p:nvSpPr>
        <p:spPr>
          <a:xfrm>
            <a:off x="978199" y="699342"/>
            <a:ext cx="851992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5400" b="1" dirty="0">
                <a:effectLst>
                  <a:outerShdw blurRad="38100" dist="38100" dir="2700000" algn="tl">
                    <a:srgbClr val="000000">
                      <a:alpha val="43137"/>
                    </a:srgbClr>
                  </a:outerShdw>
                </a:effectLst>
              </a:rPr>
              <a:t>LFS’ krav til OK 26</a:t>
            </a:r>
          </a:p>
        </p:txBody>
      </p:sp>
      <p:sp>
        <p:nvSpPr>
          <p:cNvPr id="14" name="Pladsholder til indhold 2">
            <a:extLst>
              <a:ext uri="{FF2B5EF4-FFF2-40B4-BE49-F238E27FC236}">
                <a16:creationId xmlns:a16="http://schemas.microsoft.com/office/drawing/2014/main" id="{7C1245A7-5FFA-00F4-EC90-397F21A5057C}"/>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5000EE0B-598A-01D0-A432-431BEAE9081A}"/>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
        <p:nvSpPr>
          <p:cNvPr id="4" name="Tekstfelt 3">
            <a:extLst>
              <a:ext uri="{FF2B5EF4-FFF2-40B4-BE49-F238E27FC236}">
                <a16:creationId xmlns:a16="http://schemas.microsoft.com/office/drawing/2014/main" id="{73CF53A7-AD35-E227-450E-C8C2135F262B}"/>
              </a:ext>
            </a:extLst>
          </p:cNvPr>
          <p:cNvSpPr txBox="1"/>
          <p:nvPr/>
        </p:nvSpPr>
        <p:spPr>
          <a:xfrm>
            <a:off x="1052945" y="1985818"/>
            <a:ext cx="8301367" cy="2862322"/>
          </a:xfrm>
          <a:prstGeom prst="rect">
            <a:avLst/>
          </a:prstGeom>
          <a:noFill/>
        </p:spPr>
        <p:txBody>
          <a:bodyPr wrap="square" rtlCol="0">
            <a:spAutoFit/>
          </a:bodyPr>
          <a:lstStyle/>
          <a:p>
            <a:r>
              <a:rPr lang="da-DK" sz="2000" b="1" dirty="0">
                <a:effectLst>
                  <a:outerShdw blurRad="38100" dist="38100" dir="2700000" algn="tl">
                    <a:srgbClr val="000000">
                      <a:alpha val="43137"/>
                    </a:srgbClr>
                  </a:outerShdw>
                </a:effectLst>
              </a:rPr>
              <a:t>Hovedbestyrelsens OK 26 krav</a:t>
            </a:r>
          </a:p>
          <a:p>
            <a:endParaRPr lang="da-DK" sz="2000" dirty="0"/>
          </a:p>
          <a:p>
            <a:pPr marL="342900" indent="-342900">
              <a:buClr>
                <a:srgbClr val="FF0000"/>
              </a:buClr>
              <a:buFont typeface="Aptos" panose="020B0004020202020204" pitchFamily="34" charset="0"/>
              <a:buChar char="X"/>
            </a:pPr>
            <a:r>
              <a:rPr lang="da-DK" sz="2000" b="1" dirty="0"/>
              <a:t>21 procent i pension til pædagogiske medarbejdere</a:t>
            </a:r>
          </a:p>
          <a:p>
            <a:pPr marL="342900" indent="-342900">
              <a:buBlip>
                <a:blip r:embed="rId4">
                  <a:extLst>
                    <a:ext uri="{96DAC541-7B7A-43D3-8B79-37D633B846F1}">
                      <asvg:svgBlip xmlns:asvg="http://schemas.microsoft.com/office/drawing/2016/SVG/main" r:embed="rId5"/>
                    </a:ext>
                  </a:extLst>
                </a:blip>
              </a:buBlip>
            </a:pPr>
            <a:endParaRPr lang="da-DK" sz="2000" dirty="0"/>
          </a:p>
          <a:p>
            <a:pPr marL="342900" indent="-342900">
              <a:buClr>
                <a:srgbClr val="FF0000"/>
              </a:buClr>
              <a:buFont typeface="Aptos" panose="020B0004020202020204" pitchFamily="34" charset="0"/>
              <a:buChar char="X"/>
            </a:pPr>
            <a:r>
              <a:rPr lang="da-DK" sz="2000" b="1" dirty="0"/>
              <a:t>Ubegrænsede barns sygedage</a:t>
            </a:r>
          </a:p>
          <a:p>
            <a:pPr marL="342900" indent="-342900">
              <a:buClr>
                <a:srgbClr val="FF0000"/>
              </a:buClr>
              <a:buFont typeface="Aptos" panose="020B0004020202020204" pitchFamily="34" charset="0"/>
              <a:buChar char="X"/>
            </a:pPr>
            <a:endParaRPr lang="da-DK" sz="2000" b="1" dirty="0"/>
          </a:p>
          <a:p>
            <a:pPr marL="342900" indent="-342900">
              <a:buClr>
                <a:srgbClr val="FF0000"/>
              </a:buClr>
              <a:buFont typeface="Aptos" panose="020B0004020202020204" pitchFamily="34" charset="0"/>
              <a:buChar char="X"/>
            </a:pPr>
            <a:r>
              <a:rPr lang="da-DK" sz="2000" b="1" dirty="0"/>
              <a:t>Forhandling i kroner og ikke i %’er </a:t>
            </a:r>
          </a:p>
          <a:p>
            <a:pPr marL="342900" indent="-342900">
              <a:buClr>
                <a:srgbClr val="FF0000"/>
              </a:buClr>
              <a:buFont typeface="Aptos" panose="020B0004020202020204" pitchFamily="34" charset="0"/>
              <a:buChar char="X"/>
            </a:pPr>
            <a:endParaRPr lang="da-DK" sz="2000" b="1" dirty="0"/>
          </a:p>
          <a:p>
            <a:pPr marL="342900" indent="-342900">
              <a:buClr>
                <a:srgbClr val="FF0000"/>
              </a:buClr>
              <a:buFont typeface="Aptos" panose="020B0004020202020204" pitchFamily="34" charset="0"/>
              <a:buChar char="X"/>
            </a:pPr>
            <a:r>
              <a:rPr lang="da-DK" sz="2000" b="1" dirty="0"/>
              <a:t>10.000kr mere om måneden til alle pædagogiske medarbejdere </a:t>
            </a:r>
          </a:p>
        </p:txBody>
      </p:sp>
      <p:pic>
        <p:nvPicPr>
          <p:cNvPr id="3" name="Picture 2" descr="Sticker Money fall - PIXERS.CO.NZ">
            <a:extLst>
              <a:ext uri="{FF2B5EF4-FFF2-40B4-BE49-F238E27FC236}">
                <a16:creationId xmlns:a16="http://schemas.microsoft.com/office/drawing/2014/main" id="{23BF2F21-0765-79D5-B8B0-A28B9544D45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8143" b="87286" l="9804" r="89760">
                        <a14:foregroundMark x1="22440" y1="77571" x2="13725" y2="86714"/>
                        <a14:foregroundMark x1="13725" y1="86714" x2="28976" y2="88286"/>
                        <a14:foregroundMark x1="28976" y1="88286" x2="85621" y2="87286"/>
                        <a14:foregroundMark x1="85621" y1="87286" x2="81917" y2="81571"/>
                        <a14:foregroundMark x1="80610" y1="57571" x2="63181" y2="48286"/>
                        <a14:foregroundMark x1="63181" y1="48286" x2="33987" y2="42714"/>
                        <a14:foregroundMark x1="33987" y1="42714" x2="29847" y2="50143"/>
                        <a14:foregroundMark x1="29847" y1="50143" x2="30501" y2="50571"/>
                        <a14:foregroundMark x1="38780" y1="40857" x2="47277" y2="12286"/>
                        <a14:foregroundMark x1="47277" y1="12286" x2="64488" y2="33571"/>
                        <a14:foregroundMark x1="64488" y1="33571" x2="66231" y2="44714"/>
                        <a14:foregroundMark x1="66231" y1="44714" x2="64706" y2="47286"/>
                        <a14:foregroundMark x1="49673" y1="8143" x2="49673" y2="8143"/>
                        <a14:foregroundMark x1="50980" y1="33714" x2="50980" y2="33714"/>
                        <a14:foregroundMark x1="51852" y1="40286" x2="51852" y2="40286"/>
                      </a14:backgroundRemoval>
                    </a14:imgEffect>
                  </a14:imgLayer>
                </a14:imgProps>
              </a:ext>
              <a:ext uri="{28A0092B-C50C-407E-A947-70E740481C1C}">
                <a14:useLocalDpi xmlns:a14="http://schemas.microsoft.com/office/drawing/2010/main" val="0"/>
              </a:ext>
            </a:extLst>
          </a:blip>
          <a:srcRect b="7786"/>
          <a:stretch>
            <a:fillRect/>
          </a:stretch>
        </p:blipFill>
        <p:spPr bwMode="auto">
          <a:xfrm>
            <a:off x="-47124" y="3952602"/>
            <a:ext cx="2050645" cy="2883860"/>
          </a:xfrm>
          <a:prstGeom prst="rect">
            <a:avLst/>
          </a:prstGeom>
          <a:noFill/>
          <a:extLst>
            <a:ext uri="{909E8E84-426E-40DD-AFC4-6F175D3DCCD1}">
              <a14:hiddenFill xmlns:a14="http://schemas.microsoft.com/office/drawing/2010/main">
                <a:solidFill>
                  <a:srgbClr val="FFFFFF"/>
                </a:solidFill>
              </a14:hiddenFill>
            </a:ext>
          </a:extLst>
        </p:spPr>
      </p:pic>
      <p:pic>
        <p:nvPicPr>
          <p:cNvPr id="7" name="Billede 6" descr="Et billede, der indeholder Ansigt, tegneserie, tøj, møbel&#10;&#10;AI-genereret indhold kan være ukorrekt.">
            <a:extLst>
              <a:ext uri="{FF2B5EF4-FFF2-40B4-BE49-F238E27FC236}">
                <a16:creationId xmlns:a16="http://schemas.microsoft.com/office/drawing/2014/main" id="{B701ABEA-52EC-89CA-7C1F-B79D1D349B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86439" y="4753651"/>
            <a:ext cx="3311567" cy="1892324"/>
          </a:xfrm>
          <a:prstGeom prst="rect">
            <a:avLst/>
          </a:prstGeom>
          <a:ln>
            <a:noFill/>
          </a:ln>
          <a:effectLst>
            <a:softEdge rad="112500"/>
          </a:effectLst>
        </p:spPr>
      </p:pic>
    </p:spTree>
    <p:extLst>
      <p:ext uri="{BB962C8B-B14F-4D97-AF65-F5344CB8AC3E}">
        <p14:creationId xmlns:p14="http://schemas.microsoft.com/office/powerpoint/2010/main" val="2769529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D0799-301A-81EB-EA9A-1B627A452B30}"/>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BBE60D4B-A9B5-BEA7-5745-0ABBA4C2757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EB58E72E-61FC-BDC1-9392-8322F598F203}"/>
              </a:ext>
            </a:extLst>
          </p:cNvPr>
          <p:cNvSpPr txBox="1">
            <a:spLocks/>
          </p:cNvSpPr>
          <p:nvPr/>
        </p:nvSpPr>
        <p:spPr>
          <a:xfrm>
            <a:off x="822959" y="343530"/>
            <a:ext cx="8519923" cy="1197864"/>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5400" b="1" dirty="0">
                <a:effectLst>
                  <a:outerShdw blurRad="38100" dist="38100" dir="2700000" algn="tl">
                    <a:srgbClr val="000000">
                      <a:alpha val="43137"/>
                    </a:srgbClr>
                  </a:outerShdw>
                </a:effectLst>
              </a:rPr>
              <a:t>LFS’ hovedbestyrelsen anbefaler et nej til OK 26</a:t>
            </a:r>
          </a:p>
        </p:txBody>
      </p:sp>
      <p:sp>
        <p:nvSpPr>
          <p:cNvPr id="14" name="Pladsholder til indhold 2">
            <a:extLst>
              <a:ext uri="{FF2B5EF4-FFF2-40B4-BE49-F238E27FC236}">
                <a16:creationId xmlns:a16="http://schemas.microsoft.com/office/drawing/2014/main" id="{EE78A788-9331-000E-3B2C-DBE58FE9BBCF}"/>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E6D78495-40CA-5410-2AD4-0CB8745120E4}"/>
              </a:ext>
            </a:extLst>
          </p:cNvPr>
          <p:cNvSpPr>
            <a:spLocks noGrp="1"/>
          </p:cNvSpPr>
          <p:nvPr>
            <p:ph type="ftr" sz="quarter" idx="11"/>
          </p:nvPr>
        </p:nvSpPr>
        <p:spPr>
          <a:xfrm>
            <a:off x="8628363" y="644131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
        <p:nvSpPr>
          <p:cNvPr id="4" name="Tekstfelt 3">
            <a:extLst>
              <a:ext uri="{FF2B5EF4-FFF2-40B4-BE49-F238E27FC236}">
                <a16:creationId xmlns:a16="http://schemas.microsoft.com/office/drawing/2014/main" id="{6B0B69FD-D9B8-1D2E-EA94-C9E76FBB37DD}"/>
              </a:ext>
            </a:extLst>
          </p:cNvPr>
          <p:cNvSpPr txBox="1"/>
          <p:nvPr/>
        </p:nvSpPr>
        <p:spPr>
          <a:xfrm>
            <a:off x="1840993" y="1453233"/>
            <a:ext cx="7501889" cy="5355312"/>
          </a:xfrm>
          <a:prstGeom prst="rect">
            <a:avLst/>
          </a:prstGeom>
          <a:noFill/>
        </p:spPr>
        <p:txBody>
          <a:bodyPr wrap="square" rtlCol="0">
            <a:spAutoFit/>
          </a:bodyPr>
          <a:lstStyle/>
          <a:p>
            <a:pPr marL="285750" indent="-285750">
              <a:buClr>
                <a:srgbClr val="FF0000"/>
              </a:buClr>
              <a:buFont typeface="Wingdings" panose="05000000000000000000" pitchFamily="2" charset="2"/>
              <a:buChar char="Ø"/>
            </a:pPr>
            <a:r>
              <a:rPr lang="da-DK" i="1" dirty="0"/>
              <a:t>”Resultaterne af det her forlig viser meget tydeligt, hvorfor LFS-kravet om lønstigninger i </a:t>
            </a:r>
            <a:r>
              <a:rPr lang="da-DK" i="1" dirty="0">
                <a:effectLst>
                  <a:outerShdw blurRad="38100" dist="38100" dir="2700000" algn="tl">
                    <a:srgbClr val="000000">
                      <a:alpha val="43137"/>
                    </a:srgbClr>
                  </a:outerShdw>
                </a:effectLst>
              </a:rPr>
              <a:t>kroner og øre i stedet for procenter </a:t>
            </a:r>
            <a:r>
              <a:rPr lang="da-DK" i="1" dirty="0"/>
              <a:t>er så relevant. Vi kan jo sort på hvidt se, at </a:t>
            </a:r>
            <a:r>
              <a:rPr lang="da-DK" i="1" dirty="0">
                <a:effectLst>
                  <a:outerShdw blurRad="38100" dist="38100" dir="2700000" algn="tl">
                    <a:srgbClr val="000000">
                      <a:alpha val="43137"/>
                    </a:srgbClr>
                  </a:outerShdw>
                </a:effectLst>
              </a:rPr>
              <a:t>de, der i forvejen har meget, får endnu mere.</a:t>
            </a:r>
          </a:p>
          <a:p>
            <a:pPr marL="285750" indent="-285750">
              <a:buClr>
                <a:srgbClr val="FF0000"/>
              </a:buClr>
              <a:buFont typeface="Wingdings" panose="05000000000000000000" pitchFamily="2" charset="2"/>
              <a:buChar char="Ø"/>
            </a:pPr>
            <a:endParaRPr lang="da-DK" i="1" dirty="0">
              <a:effectLst>
                <a:outerShdw blurRad="38100" dist="38100" dir="2700000" algn="tl">
                  <a:srgbClr val="000000">
                    <a:alpha val="43137"/>
                  </a:srgbClr>
                </a:outerShdw>
              </a:effectLst>
            </a:endParaRPr>
          </a:p>
          <a:p>
            <a:pPr marL="285750" indent="-285750">
              <a:buClr>
                <a:srgbClr val="FF0000"/>
              </a:buClr>
              <a:buFont typeface="Wingdings" panose="05000000000000000000" pitchFamily="2" charset="2"/>
              <a:buChar char="Ø"/>
            </a:pPr>
            <a:r>
              <a:rPr lang="da-DK" i="1" dirty="0"/>
              <a:t>”Vi lever i meget urolige tider, og vi ved ikke, hvordan inflationen kommer til at påvirke reallønnen. Derfor synes jeg, det er problematisk med en så lang overenskomstperiode – især fordi rammen ikke vejer op for det,”</a:t>
            </a:r>
          </a:p>
          <a:p>
            <a:pPr marL="285750" indent="-285750">
              <a:buClr>
                <a:srgbClr val="FF0000"/>
              </a:buClr>
              <a:buFont typeface="Wingdings" panose="05000000000000000000" pitchFamily="2" charset="2"/>
              <a:buChar char="Ø"/>
            </a:pPr>
            <a:endParaRPr lang="da-DK" i="1" dirty="0"/>
          </a:p>
          <a:p>
            <a:pPr marL="285750" indent="-285750">
              <a:buClr>
                <a:srgbClr val="FF0000"/>
              </a:buClr>
              <a:buFont typeface="Wingdings" panose="05000000000000000000" pitchFamily="2" charset="2"/>
              <a:buChar char="Ø"/>
            </a:pPr>
            <a:r>
              <a:rPr lang="da-DK" i="1" dirty="0"/>
              <a:t>”</a:t>
            </a:r>
            <a:r>
              <a:rPr lang="da-DK" i="1" dirty="0">
                <a:effectLst>
                  <a:outerShdw blurRad="38100" dist="38100" dir="2700000" algn="tl">
                    <a:srgbClr val="000000">
                      <a:alpha val="43137"/>
                    </a:srgbClr>
                  </a:outerShdw>
                </a:effectLst>
              </a:rPr>
              <a:t>Vi har ikke fået ret til at holde fri, når vores børn er syge</a:t>
            </a:r>
            <a:r>
              <a:rPr lang="da-DK" i="1" dirty="0"/>
              <a:t>, </a:t>
            </a:r>
            <a:r>
              <a:rPr lang="da-DK" i="1" dirty="0">
                <a:effectLst>
                  <a:outerShdw blurRad="38100" dist="38100" dir="2700000" algn="tl">
                    <a:srgbClr val="000000">
                      <a:alpha val="43137"/>
                    </a:srgbClr>
                  </a:outerShdw>
                </a:effectLst>
              </a:rPr>
              <a:t>vi har ikke fået væsentlig mere i løn, vi har ikke fået samme pensionsprocent som lederne, og vi får ikke lønstigninger i kroner og øre</a:t>
            </a:r>
            <a:r>
              <a:rPr lang="da-DK" i="1" dirty="0"/>
              <a:t>. Jeg kan ikke se medlemmerne i øjnene, hvis jeg stemmer ja,”</a:t>
            </a:r>
          </a:p>
          <a:p>
            <a:pPr marL="285750" indent="-285750">
              <a:buClr>
                <a:srgbClr val="FF0000"/>
              </a:buClr>
              <a:buFont typeface="Wingdings" panose="05000000000000000000" pitchFamily="2" charset="2"/>
              <a:buChar char="Ø"/>
            </a:pPr>
            <a:endParaRPr lang="da-DK" i="1" dirty="0"/>
          </a:p>
          <a:p>
            <a:pPr marL="285750" indent="-285750">
              <a:buClr>
                <a:srgbClr val="FF0000"/>
              </a:buClr>
              <a:buFont typeface="Wingdings" panose="05000000000000000000" pitchFamily="2" charset="2"/>
              <a:buChar char="Ø"/>
            </a:pPr>
            <a:r>
              <a:rPr lang="da-DK" i="1" dirty="0"/>
              <a:t>”Det er en stor gang ingenting. </a:t>
            </a:r>
            <a:r>
              <a:rPr lang="da-DK" i="1" dirty="0">
                <a:effectLst>
                  <a:outerShdw blurRad="38100" dist="38100" dir="2700000" algn="tl">
                    <a:srgbClr val="000000">
                      <a:alpha val="43137"/>
                    </a:srgbClr>
                  </a:outerShdw>
                </a:effectLst>
              </a:rPr>
              <a:t>Det er jo vores egne penge, der finansierer</a:t>
            </a:r>
            <a:r>
              <a:rPr lang="da-DK" dirty="0">
                <a:effectLst>
                  <a:outerShdw blurRad="38100" dist="38100" dir="2700000" algn="tl">
                    <a:srgbClr val="000000">
                      <a:alpha val="43137"/>
                    </a:srgbClr>
                  </a:outerShdw>
                </a:effectLst>
              </a:rPr>
              <a:t>,”(</a:t>
            </a:r>
            <a:r>
              <a:rPr lang="da-DK" dirty="0" err="1">
                <a:effectLst>
                  <a:outerShdw blurRad="38100" dist="38100" dir="2700000" algn="tl">
                    <a:srgbClr val="000000">
                      <a:alpha val="43137"/>
                    </a:srgbClr>
                  </a:outerShdw>
                </a:effectLst>
              </a:rPr>
              <a:t>fritvalgskontoen</a:t>
            </a:r>
            <a:r>
              <a:rPr lang="da-DK" dirty="0"/>
              <a:t>) </a:t>
            </a:r>
          </a:p>
          <a:p>
            <a:pPr marL="285750" indent="-285750">
              <a:buClr>
                <a:srgbClr val="FF0000"/>
              </a:buClr>
              <a:buFont typeface="Wingdings" panose="05000000000000000000" pitchFamily="2" charset="2"/>
              <a:buChar char="Ø"/>
            </a:pPr>
            <a:endParaRPr lang="da-DK" dirty="0"/>
          </a:p>
          <a:p>
            <a:pPr marL="285750" indent="-285750">
              <a:buClr>
                <a:srgbClr val="FF0000"/>
              </a:buClr>
              <a:buFont typeface="Wingdings" panose="05000000000000000000" pitchFamily="2" charset="2"/>
              <a:buChar char="Ø"/>
            </a:pPr>
            <a:r>
              <a:rPr lang="da-DK" i="1" dirty="0"/>
              <a:t>”</a:t>
            </a:r>
            <a:r>
              <a:rPr lang="da-DK" i="1" dirty="0">
                <a:effectLst>
                  <a:outerShdw blurRad="38100" dist="38100" dir="2700000" algn="tl">
                    <a:srgbClr val="000000">
                      <a:alpha val="43137"/>
                    </a:srgbClr>
                  </a:outerShdw>
                </a:effectLst>
              </a:rPr>
              <a:t>Det er grundlæggende uretfærdigt, at de offentligt ansatte altid skal slæbe efter de private</a:t>
            </a:r>
            <a:r>
              <a:rPr lang="da-DK" i="1" dirty="0"/>
              <a:t>, og at vi ikke kan sikre vores medlemmer et bolværk mod stigende inflation. </a:t>
            </a:r>
            <a:r>
              <a:rPr lang="da-DK" i="1" dirty="0">
                <a:effectLst>
                  <a:outerShdw blurRad="38100" dist="38100" dir="2700000" algn="tl">
                    <a:srgbClr val="000000">
                      <a:alpha val="43137"/>
                    </a:srgbClr>
                  </a:outerShdw>
                </a:effectLst>
              </a:rPr>
              <a:t>Det er simpelthen ikke godt nok</a:t>
            </a:r>
            <a:r>
              <a:rPr lang="da-DK" i="1" dirty="0"/>
              <a:t>.”</a:t>
            </a:r>
            <a:endParaRPr lang="da-DK" sz="2400" i="1" dirty="0"/>
          </a:p>
        </p:txBody>
      </p:sp>
      <p:pic>
        <p:nvPicPr>
          <p:cNvPr id="7170" name="Picture 2" descr="Ja&quot; &quot;Nej&quot; Informationskort fra Udenrigsministeriet vedr">
            <a:extLst>
              <a:ext uri="{FF2B5EF4-FFF2-40B4-BE49-F238E27FC236}">
                <a16:creationId xmlns:a16="http://schemas.microsoft.com/office/drawing/2014/main" id="{5B9EDC2A-EFEB-7681-D194-CC735D6EF0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5421" y="3985265"/>
            <a:ext cx="2788732" cy="2005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183663"/>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Hovedbegivenhed">
  <a:themeElements>
    <a:clrScheme name="Hovedbegivenhed">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Hovedbegivenhed">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vedbegivenhed">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3568</TotalTime>
  <Words>3998</Words>
  <Application>Microsoft Office PowerPoint</Application>
  <PresentationFormat>Widescreen</PresentationFormat>
  <Paragraphs>554</Paragraphs>
  <Slides>63</Slides>
  <Notes>42</Notes>
  <HiddenSlides>0</HiddenSlides>
  <MMClips>0</MMClips>
  <ScaleCrop>false</ScaleCrop>
  <HeadingPairs>
    <vt:vector size="6" baseType="variant">
      <vt:variant>
        <vt:lpstr>Benyttede skrifttyper</vt:lpstr>
      </vt:variant>
      <vt:variant>
        <vt:i4>11</vt:i4>
      </vt:variant>
      <vt:variant>
        <vt:lpstr>Tema</vt:lpstr>
      </vt:variant>
      <vt:variant>
        <vt:i4>2</vt:i4>
      </vt:variant>
      <vt:variant>
        <vt:lpstr>Slidetitler</vt:lpstr>
      </vt:variant>
      <vt:variant>
        <vt:i4>63</vt:i4>
      </vt:variant>
    </vt:vector>
  </HeadingPairs>
  <TitlesOfParts>
    <vt:vector size="76" baseType="lpstr">
      <vt:lpstr>Abadi</vt:lpstr>
      <vt:lpstr>ADLaM Display</vt:lpstr>
      <vt:lpstr>Aptos</vt:lpstr>
      <vt:lpstr>Aptos Display</vt:lpstr>
      <vt:lpstr>Arial</vt:lpstr>
      <vt:lpstr>Calibri</vt:lpstr>
      <vt:lpstr>Calibri Light</vt:lpstr>
      <vt:lpstr>Freestyle Script</vt:lpstr>
      <vt:lpstr>Impact</vt:lpstr>
      <vt:lpstr>Times New Roman</vt:lpstr>
      <vt:lpstr>Wingdings</vt:lpstr>
      <vt:lpstr>Office-tema</vt:lpstr>
      <vt:lpstr>Hovedbegivenhed</vt:lpstr>
      <vt:lpstr>PowerPoint-præsentation</vt:lpstr>
      <vt:lpstr>PowerPoint-præsentation</vt:lpstr>
      <vt:lpstr>Fællestillidsrepræsentanter almen</vt:lpstr>
      <vt:lpstr>PowerPoint-præsentation</vt:lpstr>
      <vt:lpstr>PowerPoint-præsentation</vt:lpstr>
      <vt:lpstr>Gennemgang af OK26-beregneren  v. Michael Monberg  </vt:lpstr>
      <vt:lpstr> </vt:lpstr>
      <vt:lpstr>PowerPoint-præsentation</vt:lpstr>
      <vt:lpstr>PowerPoint-præsentation</vt:lpstr>
      <vt:lpstr>Videoer til deling </vt:lpstr>
      <vt:lpstr>OK26-status</vt:lpstr>
      <vt:lpstr>PowerPoint-præsentation</vt:lpstr>
      <vt:lpstr>PowerPoint-præsentation</vt:lpstr>
      <vt:lpstr>PowerPoint-præsentation</vt:lpstr>
      <vt:lpstr>Rekrutteringstillæg 1 års erfaring </vt:lpstr>
      <vt:lpstr>Fritvalgstillæg: Løn eller pension </vt:lpstr>
      <vt:lpstr>PowerPoint-præsentation</vt:lpstr>
      <vt:lpstr>PowerPoint-præsentation</vt:lpstr>
      <vt:lpstr>PowerPoint-præsentation</vt:lpstr>
      <vt:lpstr>PowerPoint-præsentation</vt:lpstr>
      <vt:lpstr>PowerPoint-præsentation</vt:lpstr>
      <vt:lpstr>PowerPoint-præsentation</vt:lpstr>
      <vt:lpstr>  BISIDDER   -rollen som den gode bisidder </vt:lpstr>
      <vt:lpstr>Hvornår skal I være bisidder? </vt:lpstr>
      <vt:lpstr>      Hvad er din rolle som bisidder?   </vt:lpstr>
      <vt:lpstr>  Der er 3 typer af formelle samtaler </vt:lpstr>
      <vt:lpstr>Sygefraværssamtale  </vt:lpstr>
      <vt:lpstr>Rundbordssamtale  </vt:lpstr>
      <vt:lpstr>Tjenstlig samtale</vt:lpstr>
      <vt:lpstr>Andre samtaler</vt:lpstr>
      <vt:lpstr>Før samtalen</vt:lpstr>
      <vt:lpstr>  Formøde</vt:lpstr>
      <vt:lpstr>    Gruppearbejde  Runde 1 </vt:lpstr>
      <vt:lpstr>   Opsamling på gruppearbejde 1</vt:lpstr>
      <vt:lpstr>    Gruppearbejde  Runde 2 </vt:lpstr>
      <vt:lpstr>PowerPoint-præsentation</vt:lpstr>
      <vt:lpstr>PowerPoint-præsentation</vt:lpstr>
      <vt:lpstr> Opsamling på gruppearbejde 2</vt:lpstr>
      <vt:lpstr>Under samtalen </vt:lpstr>
      <vt:lpstr>Efter samtalen</vt:lpstr>
      <vt:lpstr>    Gruppearbejde  Runde 3 </vt:lpstr>
      <vt:lpstr> Opsamling på gruppearbejde 3</vt:lpstr>
      <vt:lpstr>Opsamling på Bisiddertema </vt:lpstr>
      <vt:lpstr>PowerPoint-præsentation</vt:lpstr>
      <vt:lpstr>PowerPoint-præsentation</vt:lpstr>
      <vt:lpstr>PowerPoint-præsentation</vt:lpstr>
      <vt:lpstr>Arbejdere foren jer! ….Og hva så nu?</vt:lpstr>
      <vt:lpstr>Kort historisk</vt:lpstr>
      <vt:lpstr>Arbejdspladsklubben    Arbejdspladsen som omdrejningspunkt</vt:lpstr>
      <vt:lpstr> </vt:lpstr>
      <vt:lpstr>Faget som omdrejningspunkt</vt:lpstr>
      <vt:lpstr> </vt:lpstr>
      <vt:lpstr>Hele fagområdet som omdrejningspunkt</vt:lpstr>
      <vt:lpstr> </vt:lpstr>
      <vt:lpstr>Hvor går du hen?</vt:lpstr>
      <vt:lpstr>De tre områders generalforsamlinger &amp; bestyrelser</vt:lpstr>
      <vt:lpstr> Hvordan får lederne indflydelse </vt:lpstr>
      <vt:lpstr>PowerPoint-præsentation</vt:lpstr>
      <vt:lpstr>Repræsentantskabet</vt:lpstr>
      <vt:lpstr>Hovedbestyrelsen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Porse</dc:creator>
  <cp:lastModifiedBy>Maria Porse</cp:lastModifiedBy>
  <cp:revision>90</cp:revision>
  <dcterms:created xsi:type="dcterms:W3CDTF">2026-01-07T09:08:00Z</dcterms:created>
  <dcterms:modified xsi:type="dcterms:W3CDTF">2026-04-13T11:55:43Z</dcterms:modified>
</cp:coreProperties>
</file>